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7" r:id="rId2"/>
    <p:sldId id="350" r:id="rId3"/>
    <p:sldId id="363" r:id="rId4"/>
    <p:sldId id="368" r:id="rId5"/>
    <p:sldId id="388" r:id="rId6"/>
    <p:sldId id="389" r:id="rId7"/>
    <p:sldId id="390" r:id="rId8"/>
    <p:sldId id="378" r:id="rId9"/>
    <p:sldId id="391" r:id="rId10"/>
    <p:sldId id="392" r:id="rId11"/>
    <p:sldId id="393" r:id="rId12"/>
    <p:sldId id="394" r:id="rId13"/>
    <p:sldId id="395" r:id="rId14"/>
    <p:sldId id="397" r:id="rId15"/>
    <p:sldId id="396" r:id="rId16"/>
    <p:sldId id="400" r:id="rId17"/>
    <p:sldId id="365" r:id="rId18"/>
    <p:sldId id="398" r:id="rId19"/>
    <p:sldId id="373" r:id="rId20"/>
    <p:sldId id="402" r:id="rId21"/>
    <p:sldId id="403" r:id="rId22"/>
    <p:sldId id="404" r:id="rId23"/>
    <p:sldId id="405" r:id="rId24"/>
    <p:sldId id="406" r:id="rId25"/>
    <p:sldId id="270" r:id="rId26"/>
    <p:sldId id="407" r:id="rId27"/>
    <p:sldId id="408" r:id="rId28"/>
    <p:sldId id="409" r:id="rId29"/>
    <p:sldId id="410" r:id="rId30"/>
    <p:sldId id="411" r:id="rId31"/>
    <p:sldId id="311" r:id="rId32"/>
    <p:sldId id="417" r:id="rId33"/>
    <p:sldId id="420" r:id="rId34"/>
    <p:sldId id="422" r:id="rId35"/>
    <p:sldId id="421" r:id="rId36"/>
    <p:sldId id="423" r:id="rId37"/>
    <p:sldId id="317" r:id="rId38"/>
    <p:sldId id="424" r:id="rId39"/>
    <p:sldId id="425" r:id="rId40"/>
    <p:sldId id="426" r:id="rId41"/>
    <p:sldId id="427" r:id="rId42"/>
    <p:sldId id="384" r:id="rId43"/>
    <p:sldId id="428" r:id="rId44"/>
    <p:sldId id="429" r:id="rId45"/>
    <p:sldId id="430" r:id="rId46"/>
    <p:sldId id="431" r:id="rId47"/>
    <p:sldId id="28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8"/>
    <p:restoredTop sz="94667"/>
  </p:normalViewPr>
  <p:slideViewPr>
    <p:cSldViewPr snapToGrid="0" snapToObjects="1">
      <p:cViewPr varScale="1">
        <p:scale>
          <a:sx n="110" d="100"/>
          <a:sy n="110"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39609-5CAD-634D-866A-18F1DC05C387}" type="datetimeFigureOut">
              <a:rPr lang="en-US" smtClean="0"/>
              <a:t>12/31/22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076B3-7964-424D-9A3D-9A21CA628DDD}" type="slidenum">
              <a:rPr lang="en-US" smtClean="0"/>
              <a:t>‹#›</a:t>
            </a:fld>
            <a:endParaRPr lang="en-US"/>
          </a:p>
        </p:txBody>
      </p:sp>
    </p:spTree>
    <p:extLst>
      <p:ext uri="{BB962C8B-B14F-4D97-AF65-F5344CB8AC3E}">
        <p14:creationId xmlns:p14="http://schemas.microsoft.com/office/powerpoint/2010/main" val="24622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076B3-7964-424D-9A3D-9A21CA628DDD}" type="slidenum">
              <a:rPr lang="en-US" smtClean="0"/>
              <a:t>1</a:t>
            </a:fld>
            <a:endParaRPr lang="en-US"/>
          </a:p>
        </p:txBody>
      </p:sp>
    </p:spTree>
    <p:extLst>
      <p:ext uri="{BB962C8B-B14F-4D97-AF65-F5344CB8AC3E}">
        <p14:creationId xmlns:p14="http://schemas.microsoft.com/office/powerpoint/2010/main" val="8099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12/31/22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Viet Nam Charity Trip</a:t>
            </a:r>
          </a:p>
        </p:txBody>
      </p:sp>
      <p:sp>
        <p:nvSpPr>
          <p:cNvPr id="3" name="Subtitle 2"/>
          <p:cNvSpPr>
            <a:spLocks noGrp="1"/>
          </p:cNvSpPr>
          <p:nvPr>
            <p:ph type="subTitle" idx="1"/>
          </p:nvPr>
        </p:nvSpPr>
        <p:spPr/>
        <p:txBody>
          <a:bodyPr/>
          <a:lstStyle/>
          <a:p>
            <a:r>
              <a:rPr lang="en-US" dirty="0"/>
              <a:t>September 12</a:t>
            </a:r>
            <a:r>
              <a:rPr lang="en-US" baseline="30000" dirty="0"/>
              <a:t>th</a:t>
            </a:r>
            <a:r>
              <a:rPr lang="en-US" dirty="0"/>
              <a:t> to September 21</a:t>
            </a:r>
            <a:r>
              <a:rPr lang="en-US" baseline="30000" dirty="0"/>
              <a:t>nd</a:t>
            </a:r>
            <a:r>
              <a:rPr lang="en-US" dirty="0"/>
              <a:t> 2022 </a:t>
            </a:r>
          </a:p>
        </p:txBody>
      </p:sp>
    </p:spTree>
    <p:extLst>
      <p:ext uri="{BB962C8B-B14F-4D97-AF65-F5344CB8AC3E}">
        <p14:creationId xmlns:p14="http://schemas.microsoft.com/office/powerpoint/2010/main" val="131261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Cataract Surgery Hospital – 09/15/2022  – Dr. Man Nguyen in Action</a:t>
            </a:r>
          </a:p>
        </p:txBody>
      </p:sp>
      <p:pic>
        <p:nvPicPr>
          <p:cNvPr id="7" name="Content Placeholder 6">
            <a:extLst>
              <a:ext uri="{FF2B5EF4-FFF2-40B4-BE49-F238E27FC236}">
                <a16:creationId xmlns:a16="http://schemas.microsoft.com/office/drawing/2014/main" id="{7E83D273-BA4D-52B7-34D4-0E71F984391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48314" y="2025570"/>
            <a:ext cx="6420517" cy="4208320"/>
          </a:xfrm>
        </p:spPr>
      </p:pic>
    </p:spTree>
    <p:extLst>
      <p:ext uri="{BB962C8B-B14F-4D97-AF65-F5344CB8AC3E}">
        <p14:creationId xmlns:p14="http://schemas.microsoft.com/office/powerpoint/2010/main" val="386876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Cataract Surgery Hospital – 09/15/2022  – Look at the size of the cataract!</a:t>
            </a:r>
          </a:p>
        </p:txBody>
      </p:sp>
      <p:pic>
        <p:nvPicPr>
          <p:cNvPr id="7" name="Content Placeholder 6">
            <a:extLst>
              <a:ext uri="{FF2B5EF4-FFF2-40B4-BE49-F238E27FC236}">
                <a16:creationId xmlns:a16="http://schemas.microsoft.com/office/drawing/2014/main" id="{1FC2687F-1DEA-D2BB-EC91-FBCF5BDCF21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05246" y="1904999"/>
            <a:ext cx="6693829" cy="3974939"/>
          </a:xfrm>
        </p:spPr>
      </p:pic>
    </p:spTree>
    <p:extLst>
      <p:ext uri="{BB962C8B-B14F-4D97-AF65-F5344CB8AC3E}">
        <p14:creationId xmlns:p14="http://schemas.microsoft.com/office/powerpoint/2010/main" val="82048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Cataract Surgery Hospital – 09/15/2022  – Donation Receipt</a:t>
            </a:r>
          </a:p>
        </p:txBody>
      </p:sp>
      <p:pic>
        <p:nvPicPr>
          <p:cNvPr id="4" name="Content Placeholder 3">
            <a:extLst>
              <a:ext uri="{FF2B5EF4-FFF2-40B4-BE49-F238E27FC236}">
                <a16:creationId xmlns:a16="http://schemas.microsoft.com/office/drawing/2014/main" id="{7C97A05D-099A-66F3-074E-5303823EC32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13590" y="2133600"/>
            <a:ext cx="6701742" cy="4100290"/>
          </a:xfrm>
        </p:spPr>
      </p:pic>
    </p:spTree>
    <p:extLst>
      <p:ext uri="{BB962C8B-B14F-4D97-AF65-F5344CB8AC3E}">
        <p14:creationId xmlns:p14="http://schemas.microsoft.com/office/powerpoint/2010/main" val="202755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Cataract Surgery Hospital – 09/15/2022  – Donation Receipt (</a:t>
            </a:r>
            <a:r>
              <a:rPr lang="en-US" sz="3200" dirty="0" err="1"/>
              <a:t>Su</a:t>
            </a:r>
            <a:r>
              <a:rPr lang="en-US" sz="3200" dirty="0"/>
              <a:t> Co </a:t>
            </a:r>
            <a:r>
              <a:rPr lang="en-US" sz="3200" dirty="0" err="1"/>
              <a:t>Phuc</a:t>
            </a:r>
            <a:r>
              <a:rPr lang="en-US" sz="3200" dirty="0"/>
              <a:t> Duc)</a:t>
            </a:r>
          </a:p>
        </p:txBody>
      </p:sp>
      <p:pic>
        <p:nvPicPr>
          <p:cNvPr id="6" name="Content Placeholder 5">
            <a:extLst>
              <a:ext uri="{FF2B5EF4-FFF2-40B4-BE49-F238E27FC236}">
                <a16:creationId xmlns:a16="http://schemas.microsoft.com/office/drawing/2014/main" id="{F6705BF0-5AC6-E264-7D38-7C19777BD2C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91919" y="2133600"/>
            <a:ext cx="3672068" cy="3778250"/>
          </a:xfrm>
        </p:spPr>
      </p:pic>
    </p:spTree>
    <p:extLst>
      <p:ext uri="{BB962C8B-B14F-4D97-AF65-F5344CB8AC3E}">
        <p14:creationId xmlns:p14="http://schemas.microsoft.com/office/powerpoint/2010/main" val="360109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0110"/>
            <a:ext cx="8911687" cy="826603"/>
          </a:xfrm>
        </p:spPr>
        <p:txBody>
          <a:bodyPr>
            <a:normAutofit fontScale="90000"/>
          </a:bodyPr>
          <a:lstStyle/>
          <a:p>
            <a:r>
              <a:rPr lang="en-US" sz="3200" dirty="0" err="1"/>
              <a:t>Te</a:t>
            </a:r>
            <a:r>
              <a:rPr lang="en-US" sz="3200" dirty="0"/>
              <a:t>-Phan Orphanage Center  – 09/15/2022  – Evening - The kids were greeting us!</a:t>
            </a:r>
            <a:endParaRPr lang="en-US" sz="3100" dirty="0"/>
          </a:p>
        </p:txBody>
      </p:sp>
      <p:pic>
        <p:nvPicPr>
          <p:cNvPr id="5" name="Content Placeholder 4">
            <a:extLst>
              <a:ext uri="{FF2B5EF4-FFF2-40B4-BE49-F238E27FC236}">
                <a16:creationId xmlns:a16="http://schemas.microsoft.com/office/drawing/2014/main" id="{32F4D7A3-EB18-589F-3AE4-2EB65046ADA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10359" y="1828800"/>
            <a:ext cx="6255387" cy="4083050"/>
          </a:xfrm>
        </p:spPr>
      </p:pic>
    </p:spTree>
    <p:extLst>
      <p:ext uri="{BB962C8B-B14F-4D97-AF65-F5344CB8AC3E}">
        <p14:creationId xmlns:p14="http://schemas.microsoft.com/office/powerpoint/2010/main" val="119443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0110"/>
            <a:ext cx="8911687" cy="826603"/>
          </a:xfrm>
        </p:spPr>
        <p:txBody>
          <a:bodyPr>
            <a:normAutofit fontScale="90000"/>
          </a:bodyPr>
          <a:lstStyle/>
          <a:p>
            <a:r>
              <a:rPr lang="en-US" sz="3200" dirty="0" err="1"/>
              <a:t>Te</a:t>
            </a:r>
            <a:r>
              <a:rPr lang="en-US" sz="3200" dirty="0"/>
              <a:t>-Phan Orphanage Center  – 09/15/2022 </a:t>
            </a:r>
            <a:r>
              <a:rPr lang="mr-IN" sz="3200" dirty="0"/>
              <a:t>–</a:t>
            </a:r>
            <a:r>
              <a:rPr lang="en-US" sz="3200" dirty="0"/>
              <a:t> Yummy Pizza Dinner w/the Kids</a:t>
            </a:r>
            <a:endParaRPr lang="en-US" sz="3100" dirty="0"/>
          </a:p>
        </p:txBody>
      </p:sp>
      <p:pic>
        <p:nvPicPr>
          <p:cNvPr id="6" name="Content Placeholder 5">
            <a:extLst>
              <a:ext uri="{FF2B5EF4-FFF2-40B4-BE49-F238E27FC236}">
                <a16:creationId xmlns:a16="http://schemas.microsoft.com/office/drawing/2014/main" id="{2AF1BC29-B31A-A92B-268D-7CD9ADF0691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44143" y="1840375"/>
            <a:ext cx="6521194" cy="4071475"/>
          </a:xfrm>
        </p:spPr>
      </p:pic>
    </p:spTree>
    <p:extLst>
      <p:ext uri="{BB962C8B-B14F-4D97-AF65-F5344CB8AC3E}">
        <p14:creationId xmlns:p14="http://schemas.microsoft.com/office/powerpoint/2010/main" val="3734375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0110"/>
            <a:ext cx="8911687" cy="826603"/>
          </a:xfrm>
        </p:spPr>
        <p:txBody>
          <a:bodyPr>
            <a:normAutofit fontScale="90000"/>
          </a:bodyPr>
          <a:lstStyle/>
          <a:p>
            <a:r>
              <a:rPr lang="en-US" sz="3200" dirty="0" err="1"/>
              <a:t>Te</a:t>
            </a:r>
            <a:r>
              <a:rPr lang="en-US" sz="3200" dirty="0"/>
              <a:t>-Phan Orphanage Center  – 09/15/2022  – Working hard to serve pizza </a:t>
            </a:r>
            <a:r>
              <a:rPr lang="en-US" sz="3200" dirty="0">
                <a:sym typeface="Wingdings" pitchFamily="2" charset="2"/>
              </a:rPr>
              <a:t></a:t>
            </a:r>
            <a:endParaRPr lang="en-US" sz="3100" dirty="0"/>
          </a:p>
        </p:txBody>
      </p:sp>
      <p:pic>
        <p:nvPicPr>
          <p:cNvPr id="5" name="Content Placeholder 4">
            <a:extLst>
              <a:ext uri="{FF2B5EF4-FFF2-40B4-BE49-F238E27FC236}">
                <a16:creationId xmlns:a16="http://schemas.microsoft.com/office/drawing/2014/main" id="{B35324FB-22B7-9331-CB51-68EFFF8CD12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67291" y="1805651"/>
            <a:ext cx="6817489" cy="4106199"/>
          </a:xfrm>
        </p:spPr>
      </p:pic>
    </p:spTree>
    <p:extLst>
      <p:ext uri="{BB962C8B-B14F-4D97-AF65-F5344CB8AC3E}">
        <p14:creationId xmlns:p14="http://schemas.microsoft.com/office/powerpoint/2010/main" val="4273558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0110"/>
            <a:ext cx="8911687" cy="826603"/>
          </a:xfrm>
        </p:spPr>
        <p:txBody>
          <a:bodyPr>
            <a:normAutofit fontScale="90000"/>
          </a:bodyPr>
          <a:lstStyle/>
          <a:p>
            <a:r>
              <a:rPr lang="en-US" sz="3200" dirty="0" err="1"/>
              <a:t>Te</a:t>
            </a:r>
            <a:r>
              <a:rPr lang="en-US" sz="3200" dirty="0"/>
              <a:t>-Phan Orphanage Center  – 09/15/2022  – The kids were so happy to see us!</a:t>
            </a:r>
            <a:endParaRPr lang="en-US" sz="3100" dirty="0"/>
          </a:p>
        </p:txBody>
      </p:sp>
      <p:pic>
        <p:nvPicPr>
          <p:cNvPr id="3" name="Content Placeholder 2">
            <a:extLst>
              <a:ext uri="{FF2B5EF4-FFF2-40B4-BE49-F238E27FC236}">
                <a16:creationId xmlns:a16="http://schemas.microsoft.com/office/drawing/2014/main" id="{18094F2F-2BBA-626B-3C19-94521D2CBA9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51544" y="1666754"/>
            <a:ext cx="6614202" cy="4245096"/>
          </a:xfrm>
          <a:prstGeom prst="rect">
            <a:avLst/>
          </a:prstGeom>
        </p:spPr>
      </p:pic>
    </p:spTree>
    <p:extLst>
      <p:ext uri="{BB962C8B-B14F-4D97-AF65-F5344CB8AC3E}">
        <p14:creationId xmlns:p14="http://schemas.microsoft.com/office/powerpoint/2010/main" val="337681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0110"/>
            <a:ext cx="8911687" cy="826603"/>
          </a:xfrm>
        </p:spPr>
        <p:txBody>
          <a:bodyPr>
            <a:normAutofit fontScale="90000"/>
          </a:bodyPr>
          <a:lstStyle/>
          <a:p>
            <a:r>
              <a:rPr lang="en-US" sz="3200" dirty="0" err="1"/>
              <a:t>Te</a:t>
            </a:r>
            <a:r>
              <a:rPr lang="en-US" sz="3200" dirty="0"/>
              <a:t>-Phan Orphanage Center  – 09/15/2022  – Donation Receipt</a:t>
            </a:r>
            <a:endParaRPr lang="en-US" sz="3100" dirty="0"/>
          </a:p>
        </p:txBody>
      </p:sp>
      <p:pic>
        <p:nvPicPr>
          <p:cNvPr id="7" name="Content Placeholder 6">
            <a:extLst>
              <a:ext uri="{FF2B5EF4-FFF2-40B4-BE49-F238E27FC236}">
                <a16:creationId xmlns:a16="http://schemas.microsoft.com/office/drawing/2014/main" id="{25917628-6109-E798-4B63-E4FF69C8172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16200000">
            <a:off x="4357870" y="711839"/>
            <a:ext cx="3993267" cy="5625296"/>
          </a:xfrm>
          <a:prstGeom prst="rect">
            <a:avLst/>
          </a:prstGeom>
        </p:spPr>
      </p:pic>
    </p:spTree>
    <p:extLst>
      <p:ext uri="{BB962C8B-B14F-4D97-AF65-F5344CB8AC3E}">
        <p14:creationId xmlns:p14="http://schemas.microsoft.com/office/powerpoint/2010/main" val="226160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673"/>
            <a:ext cx="8911687" cy="1080653"/>
          </a:xfrm>
        </p:spPr>
        <p:txBody>
          <a:bodyPr>
            <a:normAutofit fontScale="90000"/>
          </a:bodyPr>
          <a:lstStyle/>
          <a:p>
            <a:r>
              <a:rPr lang="en-US" sz="4000" dirty="0"/>
              <a:t>Children Brain Tumor Hospital (110) – 09/19/2022 - Morning</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70909" y="1801092"/>
            <a:ext cx="7661564" cy="4433454"/>
          </a:xfrm>
        </p:spPr>
      </p:pic>
    </p:spTree>
    <p:extLst>
      <p:ext uri="{BB962C8B-B14F-4D97-AF65-F5344CB8AC3E}">
        <p14:creationId xmlns:p14="http://schemas.microsoft.com/office/powerpoint/2010/main" val="337045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0"/>
            <a:ext cx="8911687" cy="623455"/>
          </a:xfrm>
        </p:spPr>
        <p:txBody>
          <a:bodyPr>
            <a:normAutofit fontScale="90000"/>
          </a:bodyPr>
          <a:lstStyle/>
          <a:p>
            <a:r>
              <a:rPr lang="en-US" dirty="0"/>
              <a:t>Activities/Spending Summary</a:t>
            </a:r>
          </a:p>
        </p:txBody>
      </p:sp>
      <p:graphicFrame>
        <p:nvGraphicFramePr>
          <p:cNvPr id="3" name="Table 2"/>
          <p:cNvGraphicFramePr>
            <a:graphicFrameLocks noGrp="1"/>
          </p:cNvGraphicFramePr>
          <p:nvPr>
            <p:extLst>
              <p:ext uri="{D42A27DB-BD31-4B8C-83A1-F6EECF244321}">
                <p14:modId xmlns:p14="http://schemas.microsoft.com/office/powerpoint/2010/main" val="4108570099"/>
              </p:ext>
            </p:extLst>
          </p:nvPr>
        </p:nvGraphicFramePr>
        <p:xfrm>
          <a:off x="595744" y="831272"/>
          <a:ext cx="15198944" cy="5915892"/>
        </p:xfrm>
        <a:graphic>
          <a:graphicData uri="http://schemas.openxmlformats.org/drawingml/2006/table">
            <a:tbl>
              <a:tblPr firstRow="1" bandRow="1">
                <a:tableStyleId>{22838BEF-8BB2-4498-84A7-C5851F593DF1}</a:tableStyleId>
              </a:tblPr>
              <a:tblGrid>
                <a:gridCol w="6056821">
                  <a:extLst>
                    <a:ext uri="{9D8B030D-6E8A-4147-A177-3AD203B41FA5}">
                      <a16:colId xmlns:a16="http://schemas.microsoft.com/office/drawing/2014/main" val="20000"/>
                    </a:ext>
                  </a:extLst>
                </a:gridCol>
                <a:gridCol w="1052945">
                  <a:extLst>
                    <a:ext uri="{9D8B030D-6E8A-4147-A177-3AD203B41FA5}">
                      <a16:colId xmlns:a16="http://schemas.microsoft.com/office/drawing/2014/main" val="20001"/>
                    </a:ext>
                  </a:extLst>
                </a:gridCol>
                <a:gridCol w="8089178">
                  <a:extLst>
                    <a:ext uri="{9D8B030D-6E8A-4147-A177-3AD203B41FA5}">
                      <a16:colId xmlns:a16="http://schemas.microsoft.com/office/drawing/2014/main" val="20002"/>
                    </a:ext>
                  </a:extLst>
                </a:gridCol>
              </a:tblGrid>
              <a:tr h="492991">
                <a:tc>
                  <a:txBody>
                    <a:bodyPr/>
                    <a:lstStyle/>
                    <a:p>
                      <a:pPr algn="l" fontAlgn="t"/>
                      <a:r>
                        <a:rPr lang="en-US" sz="1200" u="none" strike="noStrike" dirty="0">
                          <a:effectLst/>
                        </a:rPr>
                        <a:t>Lido Charity Corp Total Fund Raising in 2022 </a:t>
                      </a:r>
                      <a:endParaRPr lang="en-US" sz="1200" b="0" i="0" u="none" strike="noStrike" dirty="0">
                        <a:solidFill>
                          <a:srgbClr val="000000"/>
                        </a:solidFill>
                        <a:effectLst/>
                        <a:latin typeface="Calibri" charset="0"/>
                      </a:endParaRPr>
                    </a:p>
                  </a:txBody>
                  <a:tcPr marL="6350" marR="6350" marT="6350" marB="0"/>
                </a:tc>
                <a:tc>
                  <a:txBody>
                    <a:bodyPr/>
                    <a:lstStyle/>
                    <a:p>
                      <a:pPr algn="ctr" fontAlgn="t"/>
                      <a:r>
                        <a:rPr lang="en-US" sz="1200" b="1" i="0" u="none" strike="noStrike" dirty="0">
                          <a:solidFill>
                            <a:srgbClr val="000000"/>
                          </a:solidFill>
                          <a:effectLst/>
                          <a:latin typeface="Calibri" charset="0"/>
                        </a:rPr>
                        <a:t>$70,802.10</a:t>
                      </a:r>
                    </a:p>
                  </a:txBody>
                  <a:tcPr marL="6350" marR="6350" marT="6350" marB="0"/>
                </a:tc>
                <a:tc>
                  <a:txBody>
                    <a:bodyPr/>
                    <a:lstStyle/>
                    <a:p>
                      <a:pPr algn="l" fontAlgn="t"/>
                      <a:r>
                        <a:rPr lang="sk-SK" sz="1200" u="none" strike="noStrike" dirty="0">
                          <a:effectLst/>
                        </a:rPr>
                        <a:t> </a:t>
                      </a:r>
                      <a:endParaRPr lang="sk-SK" sz="1200" b="1" i="0" u="none" strike="noStrike" dirty="0">
                        <a:solidFill>
                          <a:srgbClr val="000000"/>
                        </a:solidFill>
                        <a:effectLst/>
                        <a:latin typeface="Calibri" charset="0"/>
                      </a:endParaRPr>
                    </a:p>
                  </a:txBody>
                  <a:tcPr marL="6350" marR="6350" marT="6350" marB="0"/>
                </a:tc>
                <a:extLst>
                  <a:ext uri="{0D108BD9-81ED-4DB2-BD59-A6C34878D82A}">
                    <a16:rowId xmlns:a16="http://schemas.microsoft.com/office/drawing/2014/main" val="10000"/>
                  </a:ext>
                </a:extLst>
              </a:tr>
              <a:tr h="492991">
                <a:tc>
                  <a:txBody>
                    <a:bodyPr/>
                    <a:lstStyle/>
                    <a:p>
                      <a:pPr algn="l" fontAlgn="t"/>
                      <a:r>
                        <a:rPr lang="en-US" sz="1200" b="0" i="0" u="none" strike="noStrike" dirty="0">
                          <a:solidFill>
                            <a:srgbClr val="000000"/>
                          </a:solidFill>
                          <a:effectLst/>
                          <a:latin typeface="Calibri" panose="020F0502020204030204" pitchFamily="34" charset="0"/>
                        </a:rPr>
                        <a:t>CA SI-100 (Statement of Information) Filling Fee</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20</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Every other year fee (SI Form)</a:t>
                      </a:r>
                    </a:p>
                  </a:txBody>
                  <a:tcPr marL="9525" marR="9525" marT="9525" marB="0"/>
                </a:tc>
                <a:extLst>
                  <a:ext uri="{0D108BD9-81ED-4DB2-BD59-A6C34878D82A}">
                    <a16:rowId xmlns:a16="http://schemas.microsoft.com/office/drawing/2014/main" val="10001"/>
                  </a:ext>
                </a:extLst>
              </a:tr>
              <a:tr h="492991">
                <a:tc>
                  <a:txBody>
                    <a:bodyPr/>
                    <a:lstStyle/>
                    <a:p>
                      <a:pPr algn="l" fontAlgn="t"/>
                      <a:r>
                        <a:rPr lang="en-US" sz="1200" b="0" i="0" u="none" strike="noStrike">
                          <a:solidFill>
                            <a:srgbClr val="000000"/>
                          </a:solidFill>
                          <a:effectLst/>
                          <a:latin typeface="Calibri" panose="020F0502020204030204" pitchFamily="34" charset="0"/>
                        </a:rPr>
                        <a:t>Registry of Charitable Trust</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25</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Yearly renewal (RFR Form)</a:t>
                      </a:r>
                    </a:p>
                  </a:txBody>
                  <a:tcPr marL="9525" marR="9525" marT="9525" marB="0"/>
                </a:tc>
                <a:extLst>
                  <a:ext uri="{0D108BD9-81ED-4DB2-BD59-A6C34878D82A}">
                    <a16:rowId xmlns:a16="http://schemas.microsoft.com/office/drawing/2014/main" val="10002"/>
                  </a:ext>
                </a:extLst>
              </a:tr>
              <a:tr h="492991">
                <a:tc>
                  <a:txBody>
                    <a:bodyPr/>
                    <a:lstStyle/>
                    <a:p>
                      <a:pPr algn="l" fontAlgn="t"/>
                      <a:r>
                        <a:rPr lang="en-US" sz="1200" b="0" i="0" u="none" strike="noStrike">
                          <a:solidFill>
                            <a:srgbClr val="000000"/>
                          </a:solidFill>
                          <a:effectLst/>
                          <a:latin typeface="Calibri" panose="020F0502020204030204" pitchFamily="34" charset="0"/>
                        </a:rPr>
                        <a:t>D&amp;O Insurance</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1059.5</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Yearly Fee - D&amp;O Insurance</a:t>
                      </a:r>
                    </a:p>
                  </a:txBody>
                  <a:tcPr marL="9525" marR="9525" marT="9525" marB="0"/>
                </a:tc>
                <a:extLst>
                  <a:ext uri="{0D108BD9-81ED-4DB2-BD59-A6C34878D82A}">
                    <a16:rowId xmlns:a16="http://schemas.microsoft.com/office/drawing/2014/main" val="10003"/>
                  </a:ext>
                </a:extLst>
              </a:tr>
              <a:tr h="492991">
                <a:tc>
                  <a:txBody>
                    <a:bodyPr/>
                    <a:lstStyle/>
                    <a:p>
                      <a:pPr algn="l" fontAlgn="t"/>
                      <a:r>
                        <a:rPr lang="en-US" sz="1200" b="0" i="0" u="none" strike="noStrike">
                          <a:solidFill>
                            <a:srgbClr val="000000"/>
                          </a:solidFill>
                          <a:effectLst/>
                          <a:latin typeface="Calibri" panose="020F0502020204030204" pitchFamily="34" charset="0"/>
                        </a:rPr>
                        <a:t>Postage, Mailing, and Printing</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161.18</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Office Depot - Envelopes &amp; Printing Paper - US Post Office 200 stamps</a:t>
                      </a:r>
                    </a:p>
                  </a:txBody>
                  <a:tcPr marL="9525" marR="9525" marT="9525" marB="0"/>
                </a:tc>
                <a:extLst>
                  <a:ext uri="{0D108BD9-81ED-4DB2-BD59-A6C34878D82A}">
                    <a16:rowId xmlns:a16="http://schemas.microsoft.com/office/drawing/2014/main" val="10004"/>
                  </a:ext>
                </a:extLst>
              </a:tr>
              <a:tr h="492991">
                <a:tc>
                  <a:txBody>
                    <a:bodyPr/>
                    <a:lstStyle/>
                    <a:p>
                      <a:pPr algn="l" fontAlgn="t"/>
                      <a:r>
                        <a:rPr lang="en-US" sz="1200" b="0" i="0" u="none" strike="noStrike">
                          <a:solidFill>
                            <a:srgbClr val="000000"/>
                          </a:solidFill>
                          <a:effectLst/>
                          <a:latin typeface="Calibri" panose="020F0502020204030204" pitchFamily="34" charset="0"/>
                        </a:rPr>
                        <a:t>M&amp;M Candies (50 lbs)</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577.5</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$398 candies &amp; $179.50 shipping (Candies, MakeUps, and Clothes)</a:t>
                      </a:r>
                    </a:p>
                  </a:txBody>
                  <a:tcPr marL="9525" marR="9525" marT="9525" marB="0"/>
                </a:tc>
                <a:extLst>
                  <a:ext uri="{0D108BD9-81ED-4DB2-BD59-A6C34878D82A}">
                    <a16:rowId xmlns:a16="http://schemas.microsoft.com/office/drawing/2014/main" val="10005"/>
                  </a:ext>
                </a:extLst>
              </a:tr>
              <a:tr h="492991">
                <a:tc>
                  <a:txBody>
                    <a:bodyPr/>
                    <a:lstStyle/>
                    <a:p>
                      <a:pPr algn="l" fontAlgn="t"/>
                      <a:r>
                        <a:rPr lang="en-US" sz="1200" b="0" i="0" u="none" strike="noStrike">
                          <a:solidFill>
                            <a:srgbClr val="000000"/>
                          </a:solidFill>
                          <a:effectLst/>
                          <a:latin typeface="Calibri" panose="020F0502020204030204" pitchFamily="34" charset="0"/>
                        </a:rPr>
                        <a:t>Huong Duong Orphanage - 09/14/2022</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4,059</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90 M&amp;M bag of candy,  94,000,000.00 VN Dong donation, and 1,000,000 VN Dong for transportation</a:t>
                      </a:r>
                    </a:p>
                  </a:txBody>
                  <a:tcPr marL="9525" marR="9525" marT="9525" marB="0"/>
                </a:tc>
                <a:extLst>
                  <a:ext uri="{0D108BD9-81ED-4DB2-BD59-A6C34878D82A}">
                    <a16:rowId xmlns:a16="http://schemas.microsoft.com/office/drawing/2014/main" val="10006"/>
                  </a:ext>
                </a:extLst>
              </a:tr>
              <a:tr h="492991">
                <a:tc>
                  <a:txBody>
                    <a:bodyPr/>
                    <a:lstStyle/>
                    <a:p>
                      <a:pPr algn="l" fontAlgn="t"/>
                      <a:r>
                        <a:rPr lang="en-US" sz="1200" b="0" i="0" u="none" strike="noStrike">
                          <a:solidFill>
                            <a:srgbClr val="000000"/>
                          </a:solidFill>
                          <a:effectLst/>
                          <a:latin typeface="Calibri" panose="020F0502020204030204" pitchFamily="34" charset="0"/>
                        </a:rPr>
                        <a:t>Benh Vien Giao Thong Van Tai TP Ho Chi Minh - Cataract Surgery Hospital - 09/15/2022 - Morning</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42,923</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45,000,000.00 Dong for Su Co Phuc Duc for pre &amp; post surgery cost. 960,000,000.00  Dong ($41,000.00)  to Dr. Man Vo for surgery and hospital cost for 1,200 patients.</a:t>
                      </a:r>
                    </a:p>
                  </a:txBody>
                  <a:tcPr marL="9525" marR="9525" marT="9525" marB="0"/>
                </a:tc>
                <a:extLst>
                  <a:ext uri="{0D108BD9-81ED-4DB2-BD59-A6C34878D82A}">
                    <a16:rowId xmlns:a16="http://schemas.microsoft.com/office/drawing/2014/main" val="10007"/>
                  </a:ext>
                </a:extLst>
              </a:tr>
              <a:tr h="492991">
                <a:tc>
                  <a:txBody>
                    <a:bodyPr/>
                    <a:lstStyle/>
                    <a:p>
                      <a:pPr algn="l" fontAlgn="t"/>
                      <a:r>
                        <a:rPr lang="en-US" sz="1200" b="0" i="0" u="none" strike="noStrike">
                          <a:solidFill>
                            <a:srgbClr val="000000"/>
                          </a:solidFill>
                          <a:effectLst/>
                          <a:latin typeface="Calibri" panose="020F0502020204030204" pitchFamily="34" charset="0"/>
                        </a:rPr>
                        <a:t>Te Phan Orphanage - 09/15/2022 - Afternoon</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5,273</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Total 81 children. 6M VN Dong for Pizza diner with the kids and 117.4M VN Dong donation.</a:t>
                      </a:r>
                    </a:p>
                  </a:txBody>
                  <a:tcPr marL="9525" marR="9525" marT="9525" marB="0"/>
                </a:tc>
                <a:extLst>
                  <a:ext uri="{0D108BD9-81ED-4DB2-BD59-A6C34878D82A}">
                    <a16:rowId xmlns:a16="http://schemas.microsoft.com/office/drawing/2014/main" val="10008"/>
                  </a:ext>
                </a:extLst>
              </a:tr>
              <a:tr h="492991">
                <a:tc>
                  <a:txBody>
                    <a:bodyPr/>
                    <a:lstStyle/>
                    <a:p>
                      <a:pPr algn="l" fontAlgn="t"/>
                      <a:r>
                        <a:rPr lang="en-US" sz="1200" b="0" i="0" u="none" strike="noStrike">
                          <a:solidFill>
                            <a:srgbClr val="000000"/>
                          </a:solidFill>
                          <a:effectLst/>
                          <a:latin typeface="Calibri" panose="020F0502020204030204" pitchFamily="34" charset="0"/>
                        </a:rPr>
                        <a:t>Children Brain Tumor Hospital 2 - 09/19/2022 - Morning</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4,273</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Total 110 children. 500,000.00 VN Dong and M&amp;M for each child. Funded 9 chemotherapy and radiation treatments at 5,000,000.00 each. Total 100M</a:t>
                      </a:r>
                    </a:p>
                  </a:txBody>
                  <a:tcPr marL="9525" marR="9525" marT="9525" marB="0"/>
                </a:tc>
                <a:extLst>
                  <a:ext uri="{0D108BD9-81ED-4DB2-BD59-A6C34878D82A}">
                    <a16:rowId xmlns:a16="http://schemas.microsoft.com/office/drawing/2014/main" val="10009"/>
                  </a:ext>
                </a:extLst>
              </a:tr>
              <a:tr h="492991">
                <a:tc>
                  <a:txBody>
                    <a:bodyPr/>
                    <a:lstStyle/>
                    <a:p>
                      <a:pPr algn="l" fontAlgn="t"/>
                      <a:r>
                        <a:rPr lang="en-US" sz="1200" b="0" i="0" u="none" strike="noStrike">
                          <a:solidFill>
                            <a:srgbClr val="000000"/>
                          </a:solidFill>
                          <a:effectLst/>
                          <a:latin typeface="Calibri" panose="020F0502020204030204" pitchFamily="34" charset="0"/>
                        </a:rPr>
                        <a:t>Lam Quang Temple - 09/19/2022 - Afternoon</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1,784</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Total 150 old ladies, children, and volunteers. 6,750,000.00 VN Dong bake goods, and 35,000,000.00 VN Dong donation.</a:t>
                      </a:r>
                    </a:p>
                  </a:txBody>
                  <a:tcPr marL="9525" marR="9525" marT="9525" marB="0"/>
                </a:tc>
                <a:extLst>
                  <a:ext uri="{0D108BD9-81ED-4DB2-BD59-A6C34878D82A}">
                    <a16:rowId xmlns:a16="http://schemas.microsoft.com/office/drawing/2014/main" val="10010"/>
                  </a:ext>
                </a:extLst>
              </a:tr>
              <a:tr h="492991">
                <a:tc>
                  <a:txBody>
                    <a:bodyPr/>
                    <a:lstStyle/>
                    <a:p>
                      <a:pPr algn="l" fontAlgn="t"/>
                      <a:r>
                        <a:rPr lang="en-US" sz="1200" b="0" i="0" u="none" strike="noStrike">
                          <a:solidFill>
                            <a:srgbClr val="000000"/>
                          </a:solidFill>
                          <a:effectLst/>
                          <a:latin typeface="Calibri" panose="020F0502020204030204" pitchFamily="34" charset="0"/>
                        </a:rPr>
                        <a:t>Ky Quang Temple - 09/20/2022 - Morning</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1,495</a:t>
                      </a:r>
                    </a:p>
                  </a:txBody>
                  <a:tcPr marL="9525" marR="9525" marT="9525" marB="0"/>
                </a:tc>
                <a:tc>
                  <a:txBody>
                    <a:bodyPr/>
                    <a:lstStyle/>
                    <a:p>
                      <a:pPr algn="l" fontAlgn="t"/>
                      <a:r>
                        <a:rPr lang="en-US" sz="1200" b="0" i="0" u="none" strike="noStrike" dirty="0">
                          <a:solidFill>
                            <a:srgbClr val="000000"/>
                          </a:solidFill>
                          <a:effectLst/>
                          <a:latin typeface="Calibri" panose="020F0502020204030204" pitchFamily="34" charset="0"/>
                        </a:rPr>
                        <a:t>Total 170 </a:t>
                      </a:r>
                      <a:r>
                        <a:rPr lang="en-US" sz="1200" b="0" i="0" u="none" strike="noStrike" dirty="0" err="1">
                          <a:solidFill>
                            <a:srgbClr val="000000"/>
                          </a:solidFill>
                          <a:effectLst/>
                          <a:latin typeface="Calibri" panose="020F0502020204030204" pitchFamily="34" charset="0"/>
                        </a:rPr>
                        <a:t>children.Candies</a:t>
                      </a:r>
                      <a:r>
                        <a:rPr lang="en-US" sz="1200" b="0" i="0" u="none" strike="noStrike" dirty="0">
                          <a:solidFill>
                            <a:srgbClr val="000000"/>
                          </a:solidFill>
                          <a:effectLst/>
                          <a:latin typeface="Calibri" panose="020F0502020204030204" pitchFamily="34" charset="0"/>
                        </a:rPr>
                        <a:t> for all children and 35,000,000.00 VN Dong donation.</a:t>
                      </a:r>
                    </a:p>
                  </a:txBody>
                  <a:tcPr marL="9525" marR="9525" marT="9525"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28000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673"/>
            <a:ext cx="8911687" cy="1080653"/>
          </a:xfrm>
        </p:spPr>
        <p:txBody>
          <a:bodyPr>
            <a:normAutofit/>
          </a:bodyPr>
          <a:lstStyle/>
          <a:p>
            <a:r>
              <a:rPr lang="en-US" sz="2800" dirty="0"/>
              <a:t>Children Brain Tumor Hospital (110) – 09/19/2022 – Handling out $$ and Candy</a:t>
            </a:r>
          </a:p>
        </p:txBody>
      </p:sp>
      <p:pic>
        <p:nvPicPr>
          <p:cNvPr id="7" name="Content Placeholder 6">
            <a:extLst>
              <a:ext uri="{FF2B5EF4-FFF2-40B4-BE49-F238E27FC236}">
                <a16:creationId xmlns:a16="http://schemas.microsoft.com/office/drawing/2014/main" id="{960DEDED-0FE4-D31B-2C33-60E45DF439D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39970" y="1840375"/>
            <a:ext cx="7141579" cy="4398379"/>
          </a:xfrm>
        </p:spPr>
      </p:pic>
    </p:spTree>
    <p:extLst>
      <p:ext uri="{BB962C8B-B14F-4D97-AF65-F5344CB8AC3E}">
        <p14:creationId xmlns:p14="http://schemas.microsoft.com/office/powerpoint/2010/main" val="133575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673"/>
            <a:ext cx="8911687" cy="1080653"/>
          </a:xfrm>
        </p:spPr>
        <p:txBody>
          <a:bodyPr>
            <a:normAutofit fontScale="90000"/>
          </a:bodyPr>
          <a:lstStyle/>
          <a:p>
            <a:r>
              <a:rPr lang="en-US" sz="4000" dirty="0"/>
              <a:t>Children Brain Tumor Hospital (110) – 09/19/2022</a:t>
            </a:r>
          </a:p>
        </p:txBody>
      </p:sp>
      <p:pic>
        <p:nvPicPr>
          <p:cNvPr id="11" name="Content Placeholder 10">
            <a:extLst>
              <a:ext uri="{FF2B5EF4-FFF2-40B4-BE49-F238E27FC236}">
                <a16:creationId xmlns:a16="http://schemas.microsoft.com/office/drawing/2014/main" id="{9EA3CEE5-CB83-44EC-1B56-0A685870FC5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95554" y="1782501"/>
            <a:ext cx="6071422" cy="4224760"/>
          </a:xfrm>
        </p:spPr>
      </p:pic>
    </p:spTree>
    <p:extLst>
      <p:ext uri="{BB962C8B-B14F-4D97-AF65-F5344CB8AC3E}">
        <p14:creationId xmlns:p14="http://schemas.microsoft.com/office/powerpoint/2010/main" val="212735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673"/>
            <a:ext cx="8911687" cy="1080653"/>
          </a:xfrm>
        </p:spPr>
        <p:txBody>
          <a:bodyPr>
            <a:normAutofit fontScale="90000"/>
          </a:bodyPr>
          <a:lstStyle/>
          <a:p>
            <a:r>
              <a:rPr lang="en-US" sz="4000" dirty="0"/>
              <a:t>Children Brain Tumor Hospital (110) – 09/19/2022</a:t>
            </a:r>
          </a:p>
        </p:txBody>
      </p:sp>
      <p:pic>
        <p:nvPicPr>
          <p:cNvPr id="7" name="Content Placeholder 6">
            <a:extLst>
              <a:ext uri="{FF2B5EF4-FFF2-40B4-BE49-F238E27FC236}">
                <a16:creationId xmlns:a16="http://schemas.microsoft.com/office/drawing/2014/main" id="{D44C8DE4-1581-BAAF-40CB-69871668C9E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28932" y="1782501"/>
            <a:ext cx="4803493" cy="4328932"/>
          </a:xfrm>
        </p:spPr>
      </p:pic>
    </p:spTree>
    <p:extLst>
      <p:ext uri="{BB962C8B-B14F-4D97-AF65-F5344CB8AC3E}">
        <p14:creationId xmlns:p14="http://schemas.microsoft.com/office/powerpoint/2010/main" val="800010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673"/>
            <a:ext cx="8911687" cy="1080653"/>
          </a:xfrm>
        </p:spPr>
        <p:txBody>
          <a:bodyPr>
            <a:normAutofit fontScale="90000"/>
          </a:bodyPr>
          <a:lstStyle/>
          <a:p>
            <a:r>
              <a:rPr lang="en-US" sz="4000" dirty="0"/>
              <a:t>Children Brain Tumor Hospital (110) – 09/19/2022</a:t>
            </a:r>
          </a:p>
        </p:txBody>
      </p:sp>
      <p:pic>
        <p:nvPicPr>
          <p:cNvPr id="7" name="Content Placeholder 6">
            <a:extLst>
              <a:ext uri="{FF2B5EF4-FFF2-40B4-BE49-F238E27FC236}">
                <a16:creationId xmlns:a16="http://schemas.microsoft.com/office/drawing/2014/main" id="{5D9BF8AA-B71E-78C0-F7D7-72370A2FB8B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10359" y="1828800"/>
            <a:ext cx="6256617" cy="4233521"/>
          </a:xfrm>
        </p:spPr>
      </p:pic>
    </p:spTree>
    <p:extLst>
      <p:ext uri="{BB962C8B-B14F-4D97-AF65-F5344CB8AC3E}">
        <p14:creationId xmlns:p14="http://schemas.microsoft.com/office/powerpoint/2010/main" val="1977040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673"/>
            <a:ext cx="8911687" cy="1080653"/>
          </a:xfrm>
        </p:spPr>
        <p:txBody>
          <a:bodyPr>
            <a:normAutofit fontScale="90000"/>
          </a:bodyPr>
          <a:lstStyle/>
          <a:p>
            <a:r>
              <a:rPr lang="en-US" sz="4000" dirty="0"/>
              <a:t>Children Brain Tumor Hospital (110) – 09/19/2022 – Donation Receipt</a:t>
            </a:r>
          </a:p>
        </p:txBody>
      </p:sp>
      <p:sp>
        <p:nvSpPr>
          <p:cNvPr id="4" name="Content Placeholder 3">
            <a:extLst>
              <a:ext uri="{FF2B5EF4-FFF2-40B4-BE49-F238E27FC236}">
                <a16:creationId xmlns:a16="http://schemas.microsoft.com/office/drawing/2014/main" id="{84C89ACF-6E36-C31D-BD82-45A22ADEF188}"/>
              </a:ext>
            </a:extLst>
          </p:cNvPr>
          <p:cNvSpPr>
            <a:spLocks noGrp="1"/>
          </p:cNvSpPr>
          <p:nvPr>
            <p:ph idx="1"/>
          </p:nvPr>
        </p:nvSpPr>
        <p:spPr>
          <a:xfrm>
            <a:off x="1638300" y="1701477"/>
            <a:ext cx="8915400" cy="3777622"/>
          </a:xfrm>
        </p:spPr>
        <p:txBody>
          <a:bodyPr/>
          <a:lstStyle/>
          <a:p>
            <a:endParaRPr lang="en-US" dirty="0"/>
          </a:p>
        </p:txBody>
      </p:sp>
      <p:pic>
        <p:nvPicPr>
          <p:cNvPr id="6" name="Picture 5">
            <a:extLst>
              <a:ext uri="{FF2B5EF4-FFF2-40B4-BE49-F238E27FC236}">
                <a16:creationId xmlns:a16="http://schemas.microsoft.com/office/drawing/2014/main" id="{E7D1B53D-E2E1-2DC4-BD85-DCF0A230B1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3749346" y="313367"/>
            <a:ext cx="4209744" cy="6985965"/>
          </a:xfrm>
          <a:prstGeom prst="rect">
            <a:avLst/>
          </a:prstGeom>
        </p:spPr>
      </p:pic>
    </p:spTree>
    <p:extLst>
      <p:ext uri="{BB962C8B-B14F-4D97-AF65-F5344CB8AC3E}">
        <p14:creationId xmlns:p14="http://schemas.microsoft.com/office/powerpoint/2010/main" val="2200160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945"/>
          </a:xfrm>
        </p:spPr>
        <p:txBody>
          <a:bodyPr>
            <a:normAutofit fontScale="90000"/>
          </a:bodyPr>
          <a:lstStyle/>
          <a:p>
            <a:r>
              <a:rPr lang="en-US" sz="3200" dirty="0"/>
              <a:t>Lam Quang Temple – 10/19/2022 – Yummy Goodies for the Ladies (150)</a:t>
            </a:r>
          </a:p>
        </p:txBody>
      </p:sp>
      <p:pic>
        <p:nvPicPr>
          <p:cNvPr id="6" name="Content Placeholder 5">
            <a:extLst>
              <a:ext uri="{FF2B5EF4-FFF2-40B4-BE49-F238E27FC236}">
                <a16:creationId xmlns:a16="http://schemas.microsoft.com/office/drawing/2014/main" id="{7052E4E7-94C1-4DB2-5043-8B73414C144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074289" y="2133600"/>
            <a:ext cx="5491457" cy="3989408"/>
          </a:xfrm>
        </p:spPr>
      </p:pic>
    </p:spTree>
    <p:extLst>
      <p:ext uri="{BB962C8B-B14F-4D97-AF65-F5344CB8AC3E}">
        <p14:creationId xmlns:p14="http://schemas.microsoft.com/office/powerpoint/2010/main" val="2842975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945"/>
          </a:xfrm>
        </p:spPr>
        <p:txBody>
          <a:bodyPr>
            <a:normAutofit fontScale="90000"/>
          </a:bodyPr>
          <a:lstStyle/>
          <a:p>
            <a:r>
              <a:rPr lang="en-US" sz="3200" dirty="0"/>
              <a:t>Lam Quang Temple – 10/19/2022 – Housing 140+ Homeless &amp; </a:t>
            </a:r>
            <a:r>
              <a:rPr lang="en-US" sz="3200" dirty="0" err="1"/>
              <a:t>Famililess</a:t>
            </a:r>
            <a:r>
              <a:rPr lang="en-US" sz="3200" dirty="0"/>
              <a:t> Ladies </a:t>
            </a:r>
          </a:p>
        </p:txBody>
      </p:sp>
      <p:pic>
        <p:nvPicPr>
          <p:cNvPr id="5" name="Content Placeholder 4">
            <a:extLst>
              <a:ext uri="{FF2B5EF4-FFF2-40B4-BE49-F238E27FC236}">
                <a16:creationId xmlns:a16="http://schemas.microsoft.com/office/drawing/2014/main" id="{1744FA7D-B4E7-D334-3666-84A90830F6E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14532" y="2133600"/>
            <a:ext cx="6152444" cy="3778250"/>
          </a:xfrm>
        </p:spPr>
      </p:pic>
    </p:spTree>
    <p:extLst>
      <p:ext uri="{BB962C8B-B14F-4D97-AF65-F5344CB8AC3E}">
        <p14:creationId xmlns:p14="http://schemas.microsoft.com/office/powerpoint/2010/main" val="2287260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945"/>
          </a:xfrm>
        </p:spPr>
        <p:txBody>
          <a:bodyPr>
            <a:normAutofit fontScale="90000"/>
          </a:bodyPr>
          <a:lstStyle/>
          <a:p>
            <a:r>
              <a:rPr lang="en-US" sz="3200" dirty="0"/>
              <a:t>Lam Quang Temple – 10/19/2022 – This Quarter Is For Very Sick Ladies </a:t>
            </a:r>
          </a:p>
        </p:txBody>
      </p:sp>
      <p:pic>
        <p:nvPicPr>
          <p:cNvPr id="5" name="Content Placeholder 4">
            <a:extLst>
              <a:ext uri="{FF2B5EF4-FFF2-40B4-BE49-F238E27FC236}">
                <a16:creationId xmlns:a16="http://schemas.microsoft.com/office/drawing/2014/main" id="{7F527D5F-E84B-E566-3C26-D69DFA09C31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09419" y="1921397"/>
            <a:ext cx="6557558" cy="3990453"/>
          </a:xfrm>
        </p:spPr>
      </p:pic>
    </p:spTree>
    <p:extLst>
      <p:ext uri="{BB962C8B-B14F-4D97-AF65-F5344CB8AC3E}">
        <p14:creationId xmlns:p14="http://schemas.microsoft.com/office/powerpoint/2010/main" val="259111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945"/>
          </a:xfrm>
        </p:spPr>
        <p:txBody>
          <a:bodyPr>
            <a:normAutofit fontScale="90000"/>
          </a:bodyPr>
          <a:lstStyle/>
          <a:p>
            <a:r>
              <a:rPr lang="en-US" sz="3200" dirty="0"/>
              <a:t>Lam Quang Temple – 10/19/2022 – With The Head of The Temple </a:t>
            </a:r>
          </a:p>
        </p:txBody>
      </p:sp>
      <p:pic>
        <p:nvPicPr>
          <p:cNvPr id="5" name="Content Placeholder 4">
            <a:extLst>
              <a:ext uri="{FF2B5EF4-FFF2-40B4-BE49-F238E27FC236}">
                <a16:creationId xmlns:a16="http://schemas.microsoft.com/office/drawing/2014/main" id="{F91F6527-C73C-8F06-158E-8BF10788AF0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64061" y="1909823"/>
            <a:ext cx="6302915" cy="4224759"/>
          </a:xfrm>
        </p:spPr>
      </p:pic>
    </p:spTree>
    <p:extLst>
      <p:ext uri="{BB962C8B-B14F-4D97-AF65-F5344CB8AC3E}">
        <p14:creationId xmlns:p14="http://schemas.microsoft.com/office/powerpoint/2010/main" val="2575370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945"/>
          </a:xfrm>
        </p:spPr>
        <p:txBody>
          <a:bodyPr>
            <a:normAutofit fontScale="90000"/>
          </a:bodyPr>
          <a:lstStyle/>
          <a:p>
            <a:r>
              <a:rPr lang="en-US" sz="3200" dirty="0"/>
              <a:t>Lam Quang Temple – 10/19/2022 – Goodies Receipt </a:t>
            </a:r>
          </a:p>
        </p:txBody>
      </p:sp>
      <p:pic>
        <p:nvPicPr>
          <p:cNvPr id="3" name="Content Placeholder 2">
            <a:extLst>
              <a:ext uri="{FF2B5EF4-FFF2-40B4-BE49-F238E27FC236}">
                <a16:creationId xmlns:a16="http://schemas.microsoft.com/office/drawing/2014/main" id="{429E1DAE-DE29-5126-6CE3-62715411A09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65198" y="1747777"/>
            <a:ext cx="3375035" cy="4117774"/>
          </a:xfrm>
          <a:prstGeom prst="rect">
            <a:avLst/>
          </a:prstGeom>
        </p:spPr>
      </p:pic>
    </p:spTree>
    <p:extLst>
      <p:ext uri="{BB962C8B-B14F-4D97-AF65-F5344CB8AC3E}">
        <p14:creationId xmlns:p14="http://schemas.microsoft.com/office/powerpoint/2010/main" val="385680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0"/>
            <a:ext cx="8911687" cy="623455"/>
          </a:xfrm>
        </p:spPr>
        <p:txBody>
          <a:bodyPr>
            <a:normAutofit fontScale="90000"/>
          </a:bodyPr>
          <a:lstStyle/>
          <a:p>
            <a:r>
              <a:rPr lang="en-US" dirty="0"/>
              <a:t>Activities/Spending Summary – Cont.</a:t>
            </a:r>
          </a:p>
        </p:txBody>
      </p:sp>
      <p:graphicFrame>
        <p:nvGraphicFramePr>
          <p:cNvPr id="3" name="Table 2"/>
          <p:cNvGraphicFramePr>
            <a:graphicFrameLocks noGrp="1"/>
          </p:cNvGraphicFramePr>
          <p:nvPr>
            <p:extLst>
              <p:ext uri="{D42A27DB-BD31-4B8C-83A1-F6EECF244321}">
                <p14:modId xmlns:p14="http://schemas.microsoft.com/office/powerpoint/2010/main" val="3475435294"/>
              </p:ext>
            </p:extLst>
          </p:nvPr>
        </p:nvGraphicFramePr>
        <p:xfrm>
          <a:off x="595744" y="719666"/>
          <a:ext cx="11532685" cy="6266257"/>
        </p:xfrm>
        <a:graphic>
          <a:graphicData uri="http://schemas.openxmlformats.org/drawingml/2006/table">
            <a:tbl>
              <a:tblPr firstRow="1" bandRow="1">
                <a:tableStyleId>{22838BEF-8BB2-4498-84A7-C5851F593DF1}</a:tableStyleId>
              </a:tblPr>
              <a:tblGrid>
                <a:gridCol w="5412296">
                  <a:extLst>
                    <a:ext uri="{9D8B030D-6E8A-4147-A177-3AD203B41FA5}">
                      <a16:colId xmlns:a16="http://schemas.microsoft.com/office/drawing/2014/main" val="20000"/>
                    </a:ext>
                  </a:extLst>
                </a:gridCol>
                <a:gridCol w="819150">
                  <a:extLst>
                    <a:ext uri="{9D8B030D-6E8A-4147-A177-3AD203B41FA5}">
                      <a16:colId xmlns:a16="http://schemas.microsoft.com/office/drawing/2014/main" val="20001"/>
                    </a:ext>
                  </a:extLst>
                </a:gridCol>
                <a:gridCol w="5301239">
                  <a:extLst>
                    <a:ext uri="{9D8B030D-6E8A-4147-A177-3AD203B41FA5}">
                      <a16:colId xmlns:a16="http://schemas.microsoft.com/office/drawing/2014/main" val="20002"/>
                    </a:ext>
                  </a:extLst>
                </a:gridCol>
              </a:tblGrid>
              <a:tr h="502292">
                <a:tc>
                  <a:txBody>
                    <a:bodyPr/>
                    <a:lstStyle/>
                    <a:p>
                      <a:pPr algn="l" fontAlgn="t"/>
                      <a:r>
                        <a:rPr lang="en-US" sz="1200" u="none" strike="noStrike" dirty="0">
                          <a:effectLst/>
                        </a:rPr>
                        <a:t>Lido Charity Corp Total Fund Raising in 2022</a:t>
                      </a:r>
                      <a:endParaRPr lang="en-US" sz="1200" b="0" i="0" u="none" strike="noStrike" dirty="0">
                        <a:solidFill>
                          <a:srgbClr val="000000"/>
                        </a:solidFill>
                        <a:effectLst/>
                        <a:latin typeface="Calibri" charset="0"/>
                      </a:endParaRPr>
                    </a:p>
                  </a:txBody>
                  <a:tcPr marL="6350" marR="6350" marT="6350" marB="0"/>
                </a:tc>
                <a:tc>
                  <a:txBody>
                    <a:bodyPr/>
                    <a:lstStyle/>
                    <a:p>
                      <a:pPr algn="ctr" fontAlgn="t"/>
                      <a:r>
                        <a:rPr lang="en-US" sz="1200" u="none" strike="noStrike" dirty="0">
                          <a:effectLst/>
                        </a:rPr>
                        <a:t>$70,802.10</a:t>
                      </a:r>
                      <a:endParaRPr lang="en-US" sz="1200" b="1" i="0" u="none" strike="noStrike" dirty="0">
                        <a:solidFill>
                          <a:srgbClr val="000000"/>
                        </a:solidFill>
                        <a:effectLst/>
                        <a:latin typeface="Calibri" charset="0"/>
                      </a:endParaRPr>
                    </a:p>
                  </a:txBody>
                  <a:tcPr marL="6350" marR="6350" marT="6350" marB="0"/>
                </a:tc>
                <a:tc>
                  <a:txBody>
                    <a:bodyPr/>
                    <a:lstStyle/>
                    <a:p>
                      <a:pPr algn="l" fontAlgn="t"/>
                      <a:r>
                        <a:rPr lang="sk-SK" sz="1200" u="none" strike="noStrike">
                          <a:effectLst/>
                        </a:rPr>
                        <a:t> </a:t>
                      </a:r>
                      <a:endParaRPr lang="sk-SK" sz="1200" b="1" i="0" u="none" strike="noStrike">
                        <a:solidFill>
                          <a:srgbClr val="000000"/>
                        </a:solidFill>
                        <a:effectLst/>
                        <a:latin typeface="Calibri" charset="0"/>
                      </a:endParaRPr>
                    </a:p>
                  </a:txBody>
                  <a:tcPr marL="6350" marR="6350" marT="6350" marB="0"/>
                </a:tc>
                <a:extLst>
                  <a:ext uri="{0D108BD9-81ED-4DB2-BD59-A6C34878D82A}">
                    <a16:rowId xmlns:a16="http://schemas.microsoft.com/office/drawing/2014/main" val="10000"/>
                  </a:ext>
                </a:extLst>
              </a:tr>
              <a:tr h="502292">
                <a:tc>
                  <a:txBody>
                    <a:bodyPr/>
                    <a:lstStyle/>
                    <a:p>
                      <a:pPr algn="l" fontAlgn="t"/>
                      <a:r>
                        <a:rPr lang="en-US" sz="1200" b="0" i="0" u="none" strike="noStrike" dirty="0">
                          <a:solidFill>
                            <a:srgbClr val="000000"/>
                          </a:solidFill>
                          <a:effectLst/>
                          <a:latin typeface="Calibri" panose="020F0502020204030204" pitchFamily="34" charset="0"/>
                        </a:rPr>
                        <a:t>Reading for the blind - 09/20/2022 - Afternoon</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512</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12,000,000.00 VN Dong donation.</a:t>
                      </a:r>
                    </a:p>
                  </a:txBody>
                  <a:tcPr marL="9525" marR="9525" marT="9525" marB="0"/>
                </a:tc>
                <a:extLst>
                  <a:ext uri="{0D108BD9-81ED-4DB2-BD59-A6C34878D82A}">
                    <a16:rowId xmlns:a16="http://schemas.microsoft.com/office/drawing/2014/main" val="10001"/>
                  </a:ext>
                </a:extLst>
              </a:tr>
              <a:tr h="502292">
                <a:tc>
                  <a:txBody>
                    <a:bodyPr/>
                    <a:lstStyle/>
                    <a:p>
                      <a:pPr algn="l" fontAlgn="t"/>
                      <a:r>
                        <a:rPr lang="en-US" sz="1200" b="0" i="0" u="none" strike="noStrike">
                          <a:solidFill>
                            <a:srgbClr val="000000"/>
                          </a:solidFill>
                          <a:effectLst/>
                          <a:latin typeface="Calibri" panose="020F0502020204030204" pitchFamily="34" charset="0"/>
                        </a:rPr>
                        <a:t>Soc Trang Blind Village - 09/21/2022</a:t>
                      </a:r>
                    </a:p>
                  </a:txBody>
                  <a:tcPr marL="9525" marR="9525" marT="9525" marB="0"/>
                </a:tc>
                <a:tc>
                  <a:txBody>
                    <a:bodyPr/>
                    <a:lstStyle/>
                    <a:p>
                      <a:pPr algn="r" fontAlgn="t"/>
                      <a:r>
                        <a:rPr lang="en-US" sz="1200" b="0" i="0" u="none" strike="noStrike">
                          <a:solidFill>
                            <a:srgbClr val="000000"/>
                          </a:solidFill>
                          <a:effectLst/>
                          <a:latin typeface="Calibri" panose="020F0502020204030204" pitchFamily="34" charset="0"/>
                        </a:rPr>
                        <a:t>4,105</a:t>
                      </a:r>
                    </a:p>
                  </a:txBody>
                  <a:tcPr marL="9525" marR="9525" marT="9525" marB="0"/>
                </a:tc>
                <a:tc>
                  <a:txBody>
                    <a:bodyPr/>
                    <a:lstStyle/>
                    <a:p>
                      <a:pPr algn="l" fontAlgn="t"/>
                      <a:r>
                        <a:rPr lang="en-US" sz="1200" b="0" i="0" u="none" strike="noStrike">
                          <a:solidFill>
                            <a:srgbClr val="000000"/>
                          </a:solidFill>
                          <a:effectLst/>
                          <a:latin typeface="Calibri" panose="020F0502020204030204" pitchFamily="34" charset="0"/>
                        </a:rPr>
                        <a:t>Total 125 family. 600,000.00 VN Dong &amp; a Box of noodle (71K) per family. 5,000,000.00 VN Dong donation to the temple that organizes the event, 2,200,000.00 VN Dong for the volunteers at the temple and 5,000,000.00 VN Dong for transportation</a:t>
                      </a:r>
                    </a:p>
                  </a:txBody>
                  <a:tcPr marL="9525" marR="9525" marT="9525" marB="0"/>
                </a:tc>
                <a:extLst>
                  <a:ext uri="{0D108BD9-81ED-4DB2-BD59-A6C34878D82A}">
                    <a16:rowId xmlns:a16="http://schemas.microsoft.com/office/drawing/2014/main" val="10002"/>
                  </a:ext>
                </a:extLst>
              </a:tr>
              <a:tr h="502292">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10003"/>
                  </a:ext>
                </a:extLst>
              </a:tr>
              <a:tr h="502292">
                <a:tc>
                  <a:txBody>
                    <a:bodyPr/>
                    <a:lstStyle/>
                    <a:p>
                      <a:pPr algn="l" fontAlgn="t"/>
                      <a:endParaRPr lang="en-US" sz="1200" b="0" i="0" u="none" strike="noStrike">
                        <a:solidFill>
                          <a:srgbClr val="000000"/>
                        </a:solidFill>
                        <a:effectLst/>
                        <a:latin typeface="Calibri" panose="020F0502020204030204" pitchFamily="34" charset="0"/>
                      </a:endParaRPr>
                    </a:p>
                  </a:txBody>
                  <a:tcPr marL="9525" marR="9525" marT="9525" marB="0"/>
                </a:tc>
                <a:tc>
                  <a:txBody>
                    <a:bodyPr/>
                    <a:lstStyle/>
                    <a:p>
                      <a:pPr algn="ctr" fontAlgn="t"/>
                      <a:endParaRPr lang="en-US" sz="1200" b="1" i="0" u="none" strike="noStrike" dirty="0">
                        <a:solidFill>
                          <a:srgbClr val="000000"/>
                        </a:solidFill>
                        <a:effectLst/>
                        <a:latin typeface="Calibri" charset="0"/>
                      </a:endParaRPr>
                    </a:p>
                  </a:txBody>
                  <a:tcPr marL="6350" marR="6350" marT="6350" marB="0"/>
                </a:tc>
                <a:tc>
                  <a:txBody>
                    <a:bodyPr/>
                    <a:lstStyle/>
                    <a:p>
                      <a:pPr algn="l" fontAlgn="t"/>
                      <a:endParaRPr lang="en-US" sz="12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4"/>
                  </a:ext>
                </a:extLst>
              </a:tr>
              <a:tr h="502292">
                <a:tc>
                  <a:txBody>
                    <a:bodyPr/>
                    <a:lstStyle/>
                    <a:p>
                      <a:pPr algn="l" fontAlgn="t"/>
                      <a:endParaRPr lang="en-US" sz="12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endParaRPr lang="en-US" sz="1200" b="1" i="0" u="none" strike="noStrike" dirty="0">
                        <a:solidFill>
                          <a:srgbClr val="000000"/>
                        </a:solidFill>
                        <a:effectLst/>
                        <a:latin typeface="Calibri" charset="0"/>
                      </a:endParaRPr>
                    </a:p>
                  </a:txBody>
                  <a:tcPr marL="6350" marR="6350" marT="6350" marB="0"/>
                </a:tc>
                <a:tc>
                  <a:txBody>
                    <a:bodyPr/>
                    <a:lstStyle/>
                    <a:p>
                      <a:pPr algn="l" fontAlgn="t"/>
                      <a:endParaRPr lang="en-US" sz="12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05"/>
                  </a:ext>
                </a:extLst>
              </a:tr>
              <a:tr h="502292">
                <a:tc>
                  <a:txBody>
                    <a:bodyPr/>
                    <a:lstStyle/>
                    <a:p>
                      <a:pPr algn="l" fontAlgn="t"/>
                      <a:endParaRPr lang="en-US" sz="1200" b="0" i="0" u="none" strike="noStrike" dirty="0">
                        <a:solidFill>
                          <a:srgbClr val="000000"/>
                        </a:solidFill>
                        <a:effectLst/>
                        <a:latin typeface="Calibri" charset="0"/>
                      </a:endParaRPr>
                    </a:p>
                  </a:txBody>
                  <a:tcPr marL="6350" marR="6350" marT="6350" marB="0"/>
                </a:tc>
                <a:tc>
                  <a:txBody>
                    <a:bodyPr/>
                    <a:lstStyle/>
                    <a:p>
                      <a:pPr algn="ctr" fontAlgn="t"/>
                      <a:endParaRPr lang="en-US" sz="1200" b="1" i="0" u="none" strike="noStrike" dirty="0">
                        <a:solidFill>
                          <a:srgbClr val="000000"/>
                        </a:solidFill>
                        <a:effectLst/>
                        <a:latin typeface="Calibri" charset="0"/>
                      </a:endParaRPr>
                    </a:p>
                  </a:txBody>
                  <a:tcPr marL="6350" marR="6350" marT="6350" marB="0"/>
                </a:tc>
                <a:tc>
                  <a:txBody>
                    <a:bodyPr/>
                    <a:lstStyle/>
                    <a:p>
                      <a:pPr algn="l" fontAlgn="t"/>
                      <a:endParaRPr lang="en-US" sz="1200" b="0" i="0" u="none" strike="noStrike" dirty="0">
                        <a:solidFill>
                          <a:srgbClr val="000000"/>
                        </a:solidFill>
                        <a:effectLst/>
                        <a:latin typeface="Calibri" charset="0"/>
                      </a:endParaRPr>
                    </a:p>
                  </a:txBody>
                  <a:tcPr marL="6350" marR="6350" marT="6350" marB="0"/>
                </a:tc>
                <a:extLst>
                  <a:ext uri="{0D108BD9-81ED-4DB2-BD59-A6C34878D82A}">
                    <a16:rowId xmlns:a16="http://schemas.microsoft.com/office/drawing/2014/main" val="10006"/>
                  </a:ext>
                </a:extLst>
              </a:tr>
              <a:tr h="502292">
                <a:tc>
                  <a:txBody>
                    <a:bodyPr/>
                    <a:lstStyle/>
                    <a:p>
                      <a:pPr algn="l" fontAlgn="t"/>
                      <a:r>
                        <a:rPr lang="en-US" sz="1200" b="1" i="0" u="none" strike="noStrike" dirty="0">
                          <a:solidFill>
                            <a:srgbClr val="000000"/>
                          </a:solidFill>
                          <a:effectLst/>
                          <a:latin typeface="Calibri" charset="0"/>
                        </a:rPr>
                        <a:t>Lido Charity Corp Total Spending in 2022</a:t>
                      </a:r>
                    </a:p>
                  </a:txBody>
                  <a:tcPr marL="6350" marR="6350" marT="6350" marB="0">
                    <a:lnB w="28575" cap="flat" cmpd="sng" algn="ctr">
                      <a:solidFill>
                        <a:schemeClr val="tx1"/>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charset="0"/>
                        </a:rPr>
                        <a:t>$66,267.00</a:t>
                      </a:r>
                    </a:p>
                  </a:txBody>
                  <a:tcPr marL="6350" marR="6350" marT="6350" marB="0"/>
                </a:tc>
                <a:tc>
                  <a:txBody>
                    <a:bodyPr/>
                    <a:lstStyle/>
                    <a:p>
                      <a:pPr algn="l" fontAlgn="t"/>
                      <a:endParaRPr lang="en-US" sz="1200" b="0" i="0" u="none" strike="noStrike" dirty="0">
                        <a:solidFill>
                          <a:srgbClr val="000000"/>
                        </a:solidFill>
                        <a:effectLst/>
                        <a:latin typeface="Calibri" charset="0"/>
                      </a:endParaRPr>
                    </a:p>
                  </a:txBody>
                  <a:tcPr marL="6350" marR="6350" marT="6350" marB="0"/>
                </a:tc>
                <a:extLst>
                  <a:ext uri="{0D108BD9-81ED-4DB2-BD59-A6C34878D82A}">
                    <a16:rowId xmlns:a16="http://schemas.microsoft.com/office/drawing/2014/main" val="10007"/>
                  </a:ext>
                </a:extLst>
              </a:tr>
              <a:tr h="502292">
                <a:tc>
                  <a:txBody>
                    <a:bodyPr/>
                    <a:lstStyle/>
                    <a:p>
                      <a:pPr algn="l" fontAlgn="t"/>
                      <a:endParaRPr lang="en-US" sz="1200" b="0" i="0" u="none" strike="noStrike" dirty="0">
                        <a:solidFill>
                          <a:srgbClr val="000000"/>
                        </a:solidFill>
                        <a:effectLst/>
                        <a:latin typeface="Calibri" charset="0"/>
                      </a:endParaRPr>
                    </a:p>
                  </a:txBody>
                  <a:tcPr marL="6350" marR="6350" marT="6350" marB="0">
                    <a:lnT w="28575" cap="flat" cmpd="sng" algn="ctr">
                      <a:solidFill>
                        <a:schemeClr val="tx1"/>
                      </a:solidFill>
                      <a:prstDash val="solid"/>
                      <a:round/>
                      <a:headEnd type="none" w="med" len="med"/>
                      <a:tailEnd type="none" w="med" len="med"/>
                    </a:lnT>
                  </a:tcPr>
                </a:tc>
                <a:tc>
                  <a:txBody>
                    <a:bodyPr/>
                    <a:lstStyle/>
                    <a:p>
                      <a:pPr algn="ctr" fontAlgn="t"/>
                      <a:endParaRPr lang="en-US" sz="1200" b="1" i="0" u="none" strike="noStrike">
                        <a:solidFill>
                          <a:srgbClr val="000000"/>
                        </a:solidFill>
                        <a:effectLst/>
                        <a:latin typeface="Calibri" charset="0"/>
                      </a:endParaRPr>
                    </a:p>
                  </a:txBody>
                  <a:tcPr marL="6350" marR="6350" marT="6350" marB="0"/>
                </a:tc>
                <a:tc>
                  <a:txBody>
                    <a:bodyPr/>
                    <a:lstStyle/>
                    <a:p>
                      <a:pPr algn="l" fontAlgn="t"/>
                      <a:endParaRPr lang="en-US" sz="1200" b="0" i="0" u="none" strike="noStrike" dirty="0">
                        <a:solidFill>
                          <a:srgbClr val="000000"/>
                        </a:solidFill>
                        <a:effectLst/>
                        <a:latin typeface="Calibri" charset="0"/>
                      </a:endParaRPr>
                    </a:p>
                  </a:txBody>
                  <a:tcPr marL="6350" marR="6350" marT="6350" marB="0"/>
                </a:tc>
                <a:extLst>
                  <a:ext uri="{0D108BD9-81ED-4DB2-BD59-A6C34878D82A}">
                    <a16:rowId xmlns:a16="http://schemas.microsoft.com/office/drawing/2014/main" val="10008"/>
                  </a:ext>
                </a:extLst>
              </a:tr>
              <a:tr h="502292">
                <a:tc>
                  <a:txBody>
                    <a:bodyPr/>
                    <a:lstStyle/>
                    <a:p>
                      <a:pPr algn="l" fontAlgn="t"/>
                      <a:endParaRPr lang="en-US" sz="1200" b="0" i="0" u="none" strike="noStrike" dirty="0">
                        <a:solidFill>
                          <a:srgbClr val="000000"/>
                        </a:solidFill>
                        <a:effectLst/>
                        <a:latin typeface="Calibri" charset="0"/>
                      </a:endParaRPr>
                    </a:p>
                  </a:txBody>
                  <a:tcPr marL="6350" marR="6350" marT="6350" marB="0"/>
                </a:tc>
                <a:tc>
                  <a:txBody>
                    <a:bodyPr/>
                    <a:lstStyle/>
                    <a:p>
                      <a:pPr algn="ctr" fontAlgn="t"/>
                      <a:endParaRPr lang="en-US" sz="1200" b="1" i="0" u="none" strike="noStrike">
                        <a:solidFill>
                          <a:srgbClr val="000000"/>
                        </a:solidFill>
                        <a:effectLst/>
                        <a:latin typeface="Calibri" charset="0"/>
                      </a:endParaRPr>
                    </a:p>
                  </a:txBody>
                  <a:tcPr marL="6350" marR="6350" marT="6350" marB="0"/>
                </a:tc>
                <a:tc>
                  <a:txBody>
                    <a:bodyPr/>
                    <a:lstStyle/>
                    <a:p>
                      <a:pPr algn="l" fontAlgn="t"/>
                      <a:endParaRPr lang="en-US" sz="1200" b="0" i="0" u="none" strike="noStrike" dirty="0">
                        <a:solidFill>
                          <a:srgbClr val="000000"/>
                        </a:solidFill>
                        <a:effectLst/>
                        <a:latin typeface="Calibri" charset="0"/>
                      </a:endParaRPr>
                    </a:p>
                  </a:txBody>
                  <a:tcPr marL="6350" marR="6350" marT="6350" marB="0"/>
                </a:tc>
                <a:extLst>
                  <a:ext uri="{0D108BD9-81ED-4DB2-BD59-A6C34878D82A}">
                    <a16:rowId xmlns:a16="http://schemas.microsoft.com/office/drawing/2014/main" val="10009"/>
                  </a:ext>
                </a:extLst>
              </a:tr>
              <a:tr h="502292">
                <a:tc>
                  <a:txBody>
                    <a:bodyPr/>
                    <a:lstStyle/>
                    <a:p>
                      <a:pPr algn="l" fontAlgn="t"/>
                      <a:endParaRPr lang="en-US" sz="1200" b="0" i="0" u="none" strike="noStrike">
                        <a:solidFill>
                          <a:srgbClr val="000000"/>
                        </a:solidFill>
                        <a:effectLst/>
                        <a:latin typeface="Calibri" charset="0"/>
                      </a:endParaRPr>
                    </a:p>
                  </a:txBody>
                  <a:tcPr marL="6350" marR="6350" marT="6350" marB="0"/>
                </a:tc>
                <a:tc>
                  <a:txBody>
                    <a:bodyPr/>
                    <a:lstStyle/>
                    <a:p>
                      <a:pPr algn="ctr" fontAlgn="t"/>
                      <a:endParaRPr lang="en-US" sz="1200" b="1" i="0" u="none" strike="noStrike">
                        <a:solidFill>
                          <a:srgbClr val="000000"/>
                        </a:solidFill>
                        <a:effectLst/>
                        <a:latin typeface="Calibri" charset="0"/>
                      </a:endParaRPr>
                    </a:p>
                  </a:txBody>
                  <a:tcPr marL="6350" marR="6350" marT="6350" marB="0"/>
                </a:tc>
                <a:tc>
                  <a:txBody>
                    <a:bodyPr/>
                    <a:lstStyle/>
                    <a:p>
                      <a:pPr algn="l" fontAlgn="t"/>
                      <a:endParaRPr lang="en-US" sz="1200" b="0" i="0" u="none" strike="noStrike">
                        <a:solidFill>
                          <a:srgbClr val="000000"/>
                        </a:solidFill>
                        <a:effectLst/>
                        <a:latin typeface="Calibri" charset="0"/>
                      </a:endParaRPr>
                    </a:p>
                  </a:txBody>
                  <a:tcPr marL="6350" marR="6350" marT="6350" marB="0"/>
                </a:tc>
                <a:extLst>
                  <a:ext uri="{0D108BD9-81ED-4DB2-BD59-A6C34878D82A}">
                    <a16:rowId xmlns:a16="http://schemas.microsoft.com/office/drawing/2014/main" val="10010"/>
                  </a:ext>
                </a:extLst>
              </a:tr>
              <a:tr h="502292">
                <a:tc>
                  <a:txBody>
                    <a:bodyPr/>
                    <a:lstStyle/>
                    <a:p>
                      <a:pPr algn="l" fontAlgn="t"/>
                      <a:endParaRPr lang="en-US" sz="1200" b="0" i="0" u="none" strike="noStrike" dirty="0">
                        <a:solidFill>
                          <a:srgbClr val="000000"/>
                        </a:solidFill>
                        <a:effectLst/>
                        <a:latin typeface="Calibri" charset="0"/>
                      </a:endParaRPr>
                    </a:p>
                  </a:txBody>
                  <a:tcPr marL="6350" marR="6350" marT="6350" marB="0"/>
                </a:tc>
                <a:tc>
                  <a:txBody>
                    <a:bodyPr/>
                    <a:lstStyle/>
                    <a:p>
                      <a:pPr algn="ctr" fontAlgn="t"/>
                      <a:endParaRPr lang="en-US" sz="1200" b="1" i="0" u="none" strike="noStrike">
                        <a:solidFill>
                          <a:srgbClr val="000000"/>
                        </a:solidFill>
                        <a:effectLst/>
                        <a:latin typeface="Calibri" charset="0"/>
                      </a:endParaRPr>
                    </a:p>
                  </a:txBody>
                  <a:tcPr marL="6350" marR="6350" marT="6350" marB="0"/>
                </a:tc>
                <a:tc>
                  <a:txBody>
                    <a:bodyPr/>
                    <a:lstStyle/>
                    <a:p>
                      <a:pPr algn="l" fontAlgn="t"/>
                      <a:endParaRPr lang="en-US" sz="1200" b="0" i="0" u="none" strike="noStrike" dirty="0">
                        <a:solidFill>
                          <a:srgbClr val="000000"/>
                        </a:solidFill>
                        <a:effectLst/>
                        <a:latin typeface="Calibri" charset="0"/>
                      </a:endParaRPr>
                    </a:p>
                  </a:txBody>
                  <a:tcPr marL="6350" marR="6350" marT="635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56196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945"/>
          </a:xfrm>
        </p:spPr>
        <p:txBody>
          <a:bodyPr>
            <a:normAutofit fontScale="90000"/>
          </a:bodyPr>
          <a:lstStyle/>
          <a:p>
            <a:r>
              <a:rPr lang="en-US" sz="3200" dirty="0"/>
              <a:t>Lam Quang Temple – 10/19/2022 – Donation Receipt </a:t>
            </a:r>
          </a:p>
        </p:txBody>
      </p:sp>
      <p:pic>
        <p:nvPicPr>
          <p:cNvPr id="6" name="Content Placeholder 5">
            <a:extLst>
              <a:ext uri="{FF2B5EF4-FFF2-40B4-BE49-F238E27FC236}">
                <a16:creationId xmlns:a16="http://schemas.microsoft.com/office/drawing/2014/main" id="{FE7ACD3C-8BB5-DAAA-AAD5-948FF5DC6F0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16200000">
            <a:off x="3924007" y="624840"/>
            <a:ext cx="3865947" cy="6158114"/>
          </a:xfrm>
          <a:prstGeom prst="rect">
            <a:avLst/>
          </a:prstGeom>
        </p:spPr>
      </p:pic>
    </p:spTree>
    <p:extLst>
      <p:ext uri="{BB962C8B-B14F-4D97-AF65-F5344CB8AC3E}">
        <p14:creationId xmlns:p14="http://schemas.microsoft.com/office/powerpoint/2010/main" val="2275366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a:t>Ky Quang Temple – 09/20/2022 - Housing 170 Children Ranging from New Born to 17 Years Old</a:t>
            </a:r>
          </a:p>
        </p:txBody>
      </p:sp>
      <p:pic>
        <p:nvPicPr>
          <p:cNvPr id="6" name="Content Placeholder 5">
            <a:extLst>
              <a:ext uri="{FF2B5EF4-FFF2-40B4-BE49-F238E27FC236}">
                <a16:creationId xmlns:a16="http://schemas.microsoft.com/office/drawing/2014/main" id="{CDE70CFF-9A95-1B04-D4C4-16E05FB3F1E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40911" y="2133600"/>
            <a:ext cx="6724892" cy="3896810"/>
          </a:xfrm>
        </p:spPr>
      </p:pic>
    </p:spTree>
    <p:extLst>
      <p:ext uri="{BB962C8B-B14F-4D97-AF65-F5344CB8AC3E}">
        <p14:creationId xmlns:p14="http://schemas.microsoft.com/office/powerpoint/2010/main" val="2075281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Ky Quang Temple –  09/20/2022 – Kids are having lunch</a:t>
            </a:r>
          </a:p>
        </p:txBody>
      </p:sp>
      <p:pic>
        <p:nvPicPr>
          <p:cNvPr id="6" name="Content Placeholder 5">
            <a:extLst>
              <a:ext uri="{FF2B5EF4-FFF2-40B4-BE49-F238E27FC236}">
                <a16:creationId xmlns:a16="http://schemas.microsoft.com/office/drawing/2014/main" id="{7103FD16-D88D-1331-2CA1-AE124793423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37681" y="2133600"/>
            <a:ext cx="6124789" cy="4000982"/>
          </a:xfrm>
        </p:spPr>
      </p:pic>
    </p:spTree>
    <p:extLst>
      <p:ext uri="{BB962C8B-B14F-4D97-AF65-F5344CB8AC3E}">
        <p14:creationId xmlns:p14="http://schemas.microsoft.com/office/powerpoint/2010/main" val="1386016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Ky Quang Temple – 09/20/2022 – Infants with Autism</a:t>
            </a:r>
          </a:p>
        </p:txBody>
      </p:sp>
      <p:pic>
        <p:nvPicPr>
          <p:cNvPr id="6" name="Content Placeholder 5">
            <a:extLst>
              <a:ext uri="{FF2B5EF4-FFF2-40B4-BE49-F238E27FC236}">
                <a16:creationId xmlns:a16="http://schemas.microsoft.com/office/drawing/2014/main" id="{421797D1-8E46-B67D-C056-C429F46AA8A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90441" y="2133600"/>
            <a:ext cx="7002683" cy="3778250"/>
          </a:xfrm>
        </p:spPr>
      </p:pic>
    </p:spTree>
    <p:extLst>
      <p:ext uri="{BB962C8B-B14F-4D97-AF65-F5344CB8AC3E}">
        <p14:creationId xmlns:p14="http://schemas.microsoft.com/office/powerpoint/2010/main" val="298171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Ky Quang Temple – 09/20/2022 – The Kids Were So Happy to Receive Candies</a:t>
            </a:r>
          </a:p>
        </p:txBody>
      </p:sp>
      <p:pic>
        <p:nvPicPr>
          <p:cNvPr id="9" name="Content Placeholder 8">
            <a:extLst>
              <a:ext uri="{FF2B5EF4-FFF2-40B4-BE49-F238E27FC236}">
                <a16:creationId xmlns:a16="http://schemas.microsoft.com/office/drawing/2014/main" id="{33829FAC-F7C1-0968-AB37-94588A4BAA7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63119" y="2133600"/>
            <a:ext cx="6875362" cy="4100290"/>
          </a:xfrm>
        </p:spPr>
      </p:pic>
    </p:spTree>
    <p:extLst>
      <p:ext uri="{BB962C8B-B14F-4D97-AF65-F5344CB8AC3E}">
        <p14:creationId xmlns:p14="http://schemas.microsoft.com/office/powerpoint/2010/main" val="425507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Ky Quang Temple – 09/20/2022 – Caring For Infants With Autism</a:t>
            </a:r>
          </a:p>
        </p:txBody>
      </p:sp>
      <p:pic>
        <p:nvPicPr>
          <p:cNvPr id="7" name="Content Placeholder 6">
            <a:extLst>
              <a:ext uri="{FF2B5EF4-FFF2-40B4-BE49-F238E27FC236}">
                <a16:creationId xmlns:a16="http://schemas.microsoft.com/office/drawing/2014/main" id="{1CA85166-80BF-3AF9-0101-3F5BC1EFC27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34451" y="2133600"/>
            <a:ext cx="6447098" cy="4100290"/>
          </a:xfrm>
        </p:spPr>
      </p:pic>
    </p:spTree>
    <p:extLst>
      <p:ext uri="{BB962C8B-B14F-4D97-AF65-F5344CB8AC3E}">
        <p14:creationId xmlns:p14="http://schemas.microsoft.com/office/powerpoint/2010/main" val="350742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Ky Quang Temple – 09/20/2022 – Donation Receipt</a:t>
            </a:r>
          </a:p>
        </p:txBody>
      </p:sp>
      <p:pic>
        <p:nvPicPr>
          <p:cNvPr id="17" name="Content Placeholder 16">
            <a:extLst>
              <a:ext uri="{FF2B5EF4-FFF2-40B4-BE49-F238E27FC236}">
                <a16:creationId xmlns:a16="http://schemas.microsoft.com/office/drawing/2014/main" id="{AED73E96-1B25-8DB5-C05F-8B24D6F7C52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16200000">
            <a:off x="4392595" y="572945"/>
            <a:ext cx="3958538" cy="6910086"/>
          </a:xfrm>
        </p:spPr>
      </p:pic>
    </p:spTree>
    <p:extLst>
      <p:ext uri="{BB962C8B-B14F-4D97-AF65-F5344CB8AC3E}">
        <p14:creationId xmlns:p14="http://schemas.microsoft.com/office/powerpoint/2010/main" val="2360479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673"/>
            <a:ext cx="8911687" cy="1080653"/>
          </a:xfrm>
        </p:spPr>
        <p:txBody>
          <a:bodyPr>
            <a:normAutofit/>
          </a:bodyPr>
          <a:lstStyle/>
          <a:p>
            <a:r>
              <a:rPr lang="en-US" sz="4000" dirty="0"/>
              <a:t>Reading For The Blind – 09/19/2022 </a:t>
            </a:r>
          </a:p>
        </p:txBody>
      </p:sp>
      <p:pic>
        <p:nvPicPr>
          <p:cNvPr id="13" name="Content Placeholder 12">
            <a:extLst>
              <a:ext uri="{FF2B5EF4-FFF2-40B4-BE49-F238E27FC236}">
                <a16:creationId xmlns:a16="http://schemas.microsoft.com/office/drawing/2014/main" id="{5DA71F69-761C-D57A-B8E3-5FFDD582E6D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60177" y="1627321"/>
            <a:ext cx="7346196" cy="4432515"/>
          </a:xfrm>
        </p:spPr>
      </p:pic>
    </p:spTree>
    <p:extLst>
      <p:ext uri="{BB962C8B-B14F-4D97-AF65-F5344CB8AC3E}">
        <p14:creationId xmlns:p14="http://schemas.microsoft.com/office/powerpoint/2010/main" val="528340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673"/>
            <a:ext cx="8911687" cy="1080653"/>
          </a:xfrm>
        </p:spPr>
        <p:txBody>
          <a:bodyPr>
            <a:normAutofit fontScale="90000"/>
          </a:bodyPr>
          <a:lstStyle/>
          <a:p>
            <a:r>
              <a:rPr lang="en-US" sz="2700" dirty="0"/>
              <a:t>Reading For The Blind – 09/19/2022 – The New Director Has Implemented Many New Initiatives For The Organization</a:t>
            </a:r>
            <a:r>
              <a:rPr lang="en-US" sz="4000" dirty="0"/>
              <a:t> </a:t>
            </a:r>
          </a:p>
        </p:txBody>
      </p:sp>
      <p:pic>
        <p:nvPicPr>
          <p:cNvPr id="6" name="Content Placeholder 5">
            <a:extLst>
              <a:ext uri="{FF2B5EF4-FFF2-40B4-BE49-F238E27FC236}">
                <a16:creationId xmlns:a16="http://schemas.microsoft.com/office/drawing/2014/main" id="{2420A8E8-667F-CF81-7E21-C9BE8A0CD0B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80109" y="1720312"/>
            <a:ext cx="6741762" cy="4191538"/>
          </a:xfrm>
        </p:spPr>
      </p:pic>
    </p:spTree>
    <p:extLst>
      <p:ext uri="{BB962C8B-B14F-4D97-AF65-F5344CB8AC3E}">
        <p14:creationId xmlns:p14="http://schemas.microsoft.com/office/powerpoint/2010/main" val="1314378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673"/>
            <a:ext cx="8911687" cy="1080653"/>
          </a:xfrm>
        </p:spPr>
        <p:txBody>
          <a:bodyPr>
            <a:normAutofit fontScale="90000"/>
          </a:bodyPr>
          <a:lstStyle/>
          <a:p>
            <a:r>
              <a:rPr lang="en-US" sz="2700" dirty="0"/>
              <a:t>Reading For The Blind – 09/19/2022 – A Typical Audio Studio – All Operated By Handicapped Workers</a:t>
            </a:r>
            <a:r>
              <a:rPr lang="en-US" sz="4000" dirty="0"/>
              <a:t> </a:t>
            </a:r>
          </a:p>
        </p:txBody>
      </p:sp>
      <p:pic>
        <p:nvPicPr>
          <p:cNvPr id="6" name="Content Placeholder 5">
            <a:extLst>
              <a:ext uri="{FF2B5EF4-FFF2-40B4-BE49-F238E27FC236}">
                <a16:creationId xmlns:a16="http://schemas.microsoft.com/office/drawing/2014/main" id="{2590B0A9-AF18-5D89-B416-A4012F24B3A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37669" y="1720312"/>
            <a:ext cx="7439186" cy="4191538"/>
          </a:xfrm>
        </p:spPr>
      </p:pic>
    </p:spTree>
    <p:extLst>
      <p:ext uri="{BB962C8B-B14F-4D97-AF65-F5344CB8AC3E}">
        <p14:creationId xmlns:p14="http://schemas.microsoft.com/office/powerpoint/2010/main" val="392359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646495"/>
          </a:xfrm>
        </p:spPr>
        <p:txBody>
          <a:bodyPr>
            <a:noAutofit/>
          </a:bodyPr>
          <a:lstStyle/>
          <a:p>
            <a:r>
              <a:rPr lang="en-US" sz="2400" dirty="0"/>
              <a:t>Huong Duong Orphanage Center – </a:t>
            </a:r>
            <a:r>
              <a:rPr lang="en-US" sz="2400" dirty="0" err="1"/>
              <a:t>Binh</a:t>
            </a:r>
            <a:r>
              <a:rPr lang="en-US" sz="2400" dirty="0"/>
              <a:t> Duong – 09/14/2022 – Raising Children all the way to College</a:t>
            </a:r>
          </a:p>
        </p:txBody>
      </p:sp>
      <p:pic>
        <p:nvPicPr>
          <p:cNvPr id="7" name="Content Placeholder 6">
            <a:extLst>
              <a:ext uri="{FF2B5EF4-FFF2-40B4-BE49-F238E27FC236}">
                <a16:creationId xmlns:a16="http://schemas.microsoft.com/office/drawing/2014/main" id="{48455D85-ADF2-A5CD-BB23-1C17CA8E413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66349" y="1250066"/>
            <a:ext cx="6798988" cy="4942390"/>
          </a:xfrm>
          <a:ln>
            <a:solidFill>
              <a:srgbClr val="7030A0"/>
            </a:solidFill>
          </a:ln>
        </p:spPr>
      </p:pic>
    </p:spTree>
    <p:extLst>
      <p:ext uri="{BB962C8B-B14F-4D97-AF65-F5344CB8AC3E}">
        <p14:creationId xmlns:p14="http://schemas.microsoft.com/office/powerpoint/2010/main" val="3643114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673"/>
            <a:ext cx="8911687" cy="1080653"/>
          </a:xfrm>
        </p:spPr>
        <p:txBody>
          <a:bodyPr>
            <a:normAutofit fontScale="90000"/>
          </a:bodyPr>
          <a:lstStyle/>
          <a:p>
            <a:r>
              <a:rPr lang="en-US" sz="4000" dirty="0"/>
              <a:t>Reading For The Blind – 09/19/2022 - Activities </a:t>
            </a:r>
          </a:p>
        </p:txBody>
      </p:sp>
      <p:pic>
        <p:nvPicPr>
          <p:cNvPr id="6" name="Content Placeholder 5">
            <a:extLst>
              <a:ext uri="{FF2B5EF4-FFF2-40B4-BE49-F238E27FC236}">
                <a16:creationId xmlns:a16="http://schemas.microsoft.com/office/drawing/2014/main" id="{A5C5C84E-76B7-1144-C25E-28F055B5B42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22550" y="1596325"/>
            <a:ext cx="4711484" cy="4680489"/>
          </a:xfrm>
        </p:spPr>
      </p:pic>
    </p:spTree>
    <p:extLst>
      <p:ext uri="{BB962C8B-B14F-4D97-AF65-F5344CB8AC3E}">
        <p14:creationId xmlns:p14="http://schemas.microsoft.com/office/powerpoint/2010/main" val="2825593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673"/>
            <a:ext cx="8911687" cy="1080653"/>
          </a:xfrm>
        </p:spPr>
        <p:txBody>
          <a:bodyPr>
            <a:normAutofit fontScale="90000"/>
          </a:bodyPr>
          <a:lstStyle/>
          <a:p>
            <a:r>
              <a:rPr lang="en-US" sz="4000" dirty="0"/>
              <a:t>Reading For The Blind – 09/19/2022 – Donation Receipt </a:t>
            </a:r>
          </a:p>
        </p:txBody>
      </p:sp>
      <p:pic>
        <p:nvPicPr>
          <p:cNvPr id="9" name="Content Placeholder 8">
            <a:extLst>
              <a:ext uri="{FF2B5EF4-FFF2-40B4-BE49-F238E27FC236}">
                <a16:creationId xmlns:a16="http://schemas.microsoft.com/office/drawing/2014/main" id="{B4748EF7-1B6B-2DB9-6D63-F07E700E867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16200000">
            <a:off x="4676176" y="798649"/>
            <a:ext cx="4097436" cy="5972539"/>
          </a:xfrm>
        </p:spPr>
      </p:pic>
    </p:spTree>
    <p:extLst>
      <p:ext uri="{BB962C8B-B14F-4D97-AF65-F5344CB8AC3E}">
        <p14:creationId xmlns:p14="http://schemas.microsoft.com/office/powerpoint/2010/main" val="2426096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945"/>
          </a:xfrm>
        </p:spPr>
        <p:txBody>
          <a:bodyPr>
            <a:normAutofit fontScale="90000"/>
          </a:bodyPr>
          <a:lstStyle/>
          <a:p>
            <a:r>
              <a:rPr lang="en-US" sz="3200" dirty="0"/>
              <a:t>Soc Trang Blind Village  – 09/21/2022 – 125 Families Gathering at </a:t>
            </a:r>
            <a:r>
              <a:rPr lang="en-US" sz="3200" dirty="0" err="1"/>
              <a:t>Tinh</a:t>
            </a:r>
            <a:r>
              <a:rPr lang="en-US" sz="3200" dirty="0"/>
              <a:t> </a:t>
            </a:r>
            <a:r>
              <a:rPr lang="en-US" sz="3200" dirty="0" err="1"/>
              <a:t>Xa</a:t>
            </a:r>
            <a:r>
              <a:rPr lang="en-US" sz="3200" dirty="0"/>
              <a:t> Ngoc Chau </a:t>
            </a:r>
            <a:r>
              <a:rPr lang="en-US" sz="3200" dirty="0" err="1"/>
              <a:t>Nhu</a:t>
            </a:r>
            <a:endParaRPr lang="en-US" sz="3200" dirty="0"/>
          </a:p>
        </p:txBody>
      </p:sp>
      <p:pic>
        <p:nvPicPr>
          <p:cNvPr id="7" name="Content Placeholder 6">
            <a:extLst>
              <a:ext uri="{FF2B5EF4-FFF2-40B4-BE49-F238E27FC236}">
                <a16:creationId xmlns:a16="http://schemas.microsoft.com/office/drawing/2014/main" id="{CC662B40-EA06-D205-2060-2B86E140EE8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74695" y="1990846"/>
            <a:ext cx="6587776" cy="4243044"/>
          </a:xfrm>
        </p:spPr>
      </p:pic>
    </p:spTree>
    <p:extLst>
      <p:ext uri="{BB962C8B-B14F-4D97-AF65-F5344CB8AC3E}">
        <p14:creationId xmlns:p14="http://schemas.microsoft.com/office/powerpoint/2010/main" val="1668701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945"/>
          </a:xfrm>
        </p:spPr>
        <p:txBody>
          <a:bodyPr>
            <a:normAutofit fontScale="90000"/>
          </a:bodyPr>
          <a:lstStyle/>
          <a:p>
            <a:r>
              <a:rPr lang="en-US" sz="3200" dirty="0"/>
              <a:t>Soc Trang Blind Village  – 09/21/2022 – Head of </a:t>
            </a:r>
            <a:r>
              <a:rPr lang="en-US" sz="3200" dirty="0" err="1"/>
              <a:t>Tinh</a:t>
            </a:r>
            <a:r>
              <a:rPr lang="en-US" sz="3200" dirty="0"/>
              <a:t> </a:t>
            </a:r>
            <a:r>
              <a:rPr lang="en-US" sz="3200" dirty="0" err="1"/>
              <a:t>Xa</a:t>
            </a:r>
            <a:r>
              <a:rPr lang="en-US" sz="3200" dirty="0"/>
              <a:t> Giving Opening Speech</a:t>
            </a:r>
          </a:p>
        </p:txBody>
      </p:sp>
      <p:pic>
        <p:nvPicPr>
          <p:cNvPr id="7" name="Content Placeholder 6">
            <a:extLst>
              <a:ext uri="{FF2B5EF4-FFF2-40B4-BE49-F238E27FC236}">
                <a16:creationId xmlns:a16="http://schemas.microsoft.com/office/drawing/2014/main" id="{788EA983-866B-DDA1-3B95-52C5083FA8C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34452" y="1979271"/>
            <a:ext cx="4831150" cy="4340505"/>
          </a:xfrm>
        </p:spPr>
      </p:pic>
    </p:spTree>
    <p:extLst>
      <p:ext uri="{BB962C8B-B14F-4D97-AF65-F5344CB8AC3E}">
        <p14:creationId xmlns:p14="http://schemas.microsoft.com/office/powerpoint/2010/main" val="2963733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945"/>
          </a:xfrm>
        </p:spPr>
        <p:txBody>
          <a:bodyPr>
            <a:noAutofit/>
          </a:bodyPr>
          <a:lstStyle/>
          <a:p>
            <a:r>
              <a:rPr lang="en-US" sz="2800" dirty="0"/>
              <a:t>Soc Trang Blind Village  – 09/21/2022 – 125 Families – Giving Out 600K &amp; Box Of Noodle Per Family</a:t>
            </a:r>
          </a:p>
        </p:txBody>
      </p:sp>
      <p:pic>
        <p:nvPicPr>
          <p:cNvPr id="7" name="Content Placeholder 6">
            <a:extLst>
              <a:ext uri="{FF2B5EF4-FFF2-40B4-BE49-F238E27FC236}">
                <a16:creationId xmlns:a16="http://schemas.microsoft.com/office/drawing/2014/main" id="{18CBD7E1-A137-39C7-B35B-E996237FC83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02016" y="2025570"/>
            <a:ext cx="6748040" cy="4208320"/>
          </a:xfrm>
        </p:spPr>
      </p:pic>
    </p:spTree>
    <p:extLst>
      <p:ext uri="{BB962C8B-B14F-4D97-AF65-F5344CB8AC3E}">
        <p14:creationId xmlns:p14="http://schemas.microsoft.com/office/powerpoint/2010/main" val="1068900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945"/>
          </a:xfrm>
        </p:spPr>
        <p:txBody>
          <a:bodyPr>
            <a:normAutofit fontScale="90000"/>
          </a:bodyPr>
          <a:lstStyle/>
          <a:p>
            <a:r>
              <a:rPr lang="en-US" sz="3200" dirty="0"/>
              <a:t>Soc Trang Blind Village  – 09/21/2022 – 125 Families – Giving Out Gift To The Volunteers</a:t>
            </a:r>
          </a:p>
        </p:txBody>
      </p:sp>
      <p:pic>
        <p:nvPicPr>
          <p:cNvPr id="11" name="Content Placeholder 10">
            <a:extLst>
              <a:ext uri="{FF2B5EF4-FFF2-40B4-BE49-F238E27FC236}">
                <a16:creationId xmlns:a16="http://schemas.microsoft.com/office/drawing/2014/main" id="{0F1311DA-1594-ADB1-F3E4-C8612F525D6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75635" y="2133600"/>
            <a:ext cx="6286835" cy="4100290"/>
          </a:xfrm>
        </p:spPr>
      </p:pic>
    </p:spTree>
    <p:extLst>
      <p:ext uri="{BB962C8B-B14F-4D97-AF65-F5344CB8AC3E}">
        <p14:creationId xmlns:p14="http://schemas.microsoft.com/office/powerpoint/2010/main" val="4015512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8945"/>
          </a:xfrm>
        </p:spPr>
        <p:txBody>
          <a:bodyPr>
            <a:normAutofit fontScale="90000"/>
          </a:bodyPr>
          <a:lstStyle/>
          <a:p>
            <a:r>
              <a:rPr lang="en-US" sz="3200" dirty="0"/>
              <a:t>Soc Trang Blind Village  – 09/21/2022 – 125 Families – Donation Receipt</a:t>
            </a:r>
          </a:p>
        </p:txBody>
      </p:sp>
      <p:pic>
        <p:nvPicPr>
          <p:cNvPr id="11" name="Content Placeholder 10">
            <a:extLst>
              <a:ext uri="{FF2B5EF4-FFF2-40B4-BE49-F238E27FC236}">
                <a16:creationId xmlns:a16="http://schemas.microsoft.com/office/drawing/2014/main" id="{B709E7C8-EC6D-47C4-95D4-916820FBFDE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16200000">
            <a:off x="4259486" y="752349"/>
            <a:ext cx="3912245" cy="6250331"/>
          </a:xfrm>
        </p:spPr>
      </p:pic>
    </p:spTree>
    <p:extLst>
      <p:ext uri="{BB962C8B-B14F-4D97-AF65-F5344CB8AC3E}">
        <p14:creationId xmlns:p14="http://schemas.microsoft.com/office/powerpoint/2010/main" val="2150204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t>Thank You</a:t>
            </a:r>
            <a:r>
              <a:rPr lang="en-US" dirty="0"/>
              <a:t> for your continued support &amp; generosity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208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646495"/>
          </a:xfrm>
        </p:spPr>
        <p:txBody>
          <a:bodyPr>
            <a:normAutofit fontScale="90000"/>
          </a:bodyPr>
          <a:lstStyle/>
          <a:p>
            <a:r>
              <a:rPr lang="en-US" sz="3200" dirty="0"/>
              <a:t>Huong Duong Orphanage Center – </a:t>
            </a:r>
            <a:r>
              <a:rPr lang="en-US" sz="3200" dirty="0" err="1"/>
              <a:t>Binh</a:t>
            </a:r>
            <a:r>
              <a:rPr lang="en-US" sz="3200" dirty="0"/>
              <a:t> Duong – 09/14/2022 – Lunch Time </a:t>
            </a:r>
          </a:p>
        </p:txBody>
      </p:sp>
      <p:pic>
        <p:nvPicPr>
          <p:cNvPr id="6" name="Content Placeholder 5">
            <a:extLst>
              <a:ext uri="{FF2B5EF4-FFF2-40B4-BE49-F238E27FC236}">
                <a16:creationId xmlns:a16="http://schemas.microsoft.com/office/drawing/2014/main" id="{E74157AF-CEC8-69F5-BC38-A7CF18738C7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51544" y="1678329"/>
            <a:ext cx="6863788" cy="4502552"/>
          </a:xfrm>
        </p:spPr>
      </p:pic>
    </p:spTree>
    <p:extLst>
      <p:ext uri="{BB962C8B-B14F-4D97-AF65-F5344CB8AC3E}">
        <p14:creationId xmlns:p14="http://schemas.microsoft.com/office/powerpoint/2010/main" val="134722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646495"/>
          </a:xfrm>
        </p:spPr>
        <p:txBody>
          <a:bodyPr>
            <a:normAutofit fontScale="90000"/>
          </a:bodyPr>
          <a:lstStyle/>
          <a:p>
            <a:r>
              <a:rPr lang="en-US" sz="3200" dirty="0"/>
              <a:t>Huong Duong Orphanage Center – </a:t>
            </a:r>
            <a:r>
              <a:rPr lang="en-US" sz="3200" dirty="0" err="1"/>
              <a:t>Binh</a:t>
            </a:r>
            <a:r>
              <a:rPr lang="en-US" sz="3200" dirty="0"/>
              <a:t> Duong – 09/14/2022 – Enjoying Candies</a:t>
            </a:r>
          </a:p>
        </p:txBody>
      </p:sp>
      <p:pic>
        <p:nvPicPr>
          <p:cNvPr id="6" name="Content Placeholder 5">
            <a:extLst>
              <a:ext uri="{FF2B5EF4-FFF2-40B4-BE49-F238E27FC236}">
                <a16:creationId xmlns:a16="http://schemas.microsoft.com/office/drawing/2014/main" id="{E96BB21E-6969-3949-2768-ECF08361DF9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10360" y="1666754"/>
            <a:ext cx="6817488" cy="4476589"/>
          </a:xfrm>
        </p:spPr>
      </p:pic>
    </p:spTree>
    <p:extLst>
      <p:ext uri="{BB962C8B-B14F-4D97-AF65-F5344CB8AC3E}">
        <p14:creationId xmlns:p14="http://schemas.microsoft.com/office/powerpoint/2010/main" val="48762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646495"/>
          </a:xfrm>
        </p:spPr>
        <p:txBody>
          <a:bodyPr>
            <a:normAutofit fontScale="90000"/>
          </a:bodyPr>
          <a:lstStyle/>
          <a:p>
            <a:r>
              <a:rPr lang="en-US" sz="3200" dirty="0"/>
              <a:t>Huong Duong Orphanage Center – </a:t>
            </a:r>
            <a:r>
              <a:rPr lang="en-US" sz="3200" dirty="0" err="1"/>
              <a:t>Binh</a:t>
            </a:r>
            <a:r>
              <a:rPr lang="en-US" sz="3200" dirty="0"/>
              <a:t> Duong – 09/14/2022 – Donation Receipt</a:t>
            </a:r>
          </a:p>
        </p:txBody>
      </p:sp>
      <p:pic>
        <p:nvPicPr>
          <p:cNvPr id="6" name="Content Placeholder 5">
            <a:extLst>
              <a:ext uri="{FF2B5EF4-FFF2-40B4-BE49-F238E27FC236}">
                <a16:creationId xmlns:a16="http://schemas.microsoft.com/office/drawing/2014/main" id="{3E72396F-8620-F01F-195A-79C163090F1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22471" y="1412111"/>
            <a:ext cx="4097438" cy="4722471"/>
          </a:xfrm>
        </p:spPr>
      </p:pic>
    </p:spTree>
    <p:extLst>
      <p:ext uri="{BB962C8B-B14F-4D97-AF65-F5344CB8AC3E}">
        <p14:creationId xmlns:p14="http://schemas.microsoft.com/office/powerpoint/2010/main" val="412952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Cataract Surgery Hospital – 09/15/2022 - Morning</a:t>
            </a:r>
          </a:p>
        </p:txBody>
      </p:sp>
      <p:pic>
        <p:nvPicPr>
          <p:cNvPr id="7" name="Content Placeholder 6">
            <a:extLst>
              <a:ext uri="{FF2B5EF4-FFF2-40B4-BE49-F238E27FC236}">
                <a16:creationId xmlns:a16="http://schemas.microsoft.com/office/drawing/2014/main" id="{9EFD29E5-31B6-4B3D-0C09-1E9F66141FB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83980" y="2133600"/>
            <a:ext cx="6082996" cy="4100290"/>
          </a:xfrm>
        </p:spPr>
      </p:pic>
    </p:spTree>
    <p:extLst>
      <p:ext uri="{BB962C8B-B14F-4D97-AF65-F5344CB8AC3E}">
        <p14:creationId xmlns:p14="http://schemas.microsoft.com/office/powerpoint/2010/main" val="190139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Cataract Surgery Hospital – 09/15/2022  – Patients waiting</a:t>
            </a:r>
          </a:p>
        </p:txBody>
      </p:sp>
      <p:pic>
        <p:nvPicPr>
          <p:cNvPr id="7" name="Content Placeholder 6">
            <a:extLst>
              <a:ext uri="{FF2B5EF4-FFF2-40B4-BE49-F238E27FC236}">
                <a16:creationId xmlns:a16="http://schemas.microsoft.com/office/drawing/2014/main" id="{4366FEFC-13F6-B5BD-DB9B-E9E8C13DE5C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94613" y="2133600"/>
            <a:ext cx="6620719" cy="3896810"/>
          </a:xfrm>
        </p:spPr>
      </p:pic>
    </p:spTree>
    <p:extLst>
      <p:ext uri="{BB962C8B-B14F-4D97-AF65-F5344CB8AC3E}">
        <p14:creationId xmlns:p14="http://schemas.microsoft.com/office/powerpoint/2010/main" val="38163038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76193</TotalTime>
  <Words>923</Words>
  <Application>Microsoft Macintosh PowerPoint</Application>
  <PresentationFormat>Widescreen</PresentationFormat>
  <Paragraphs>98</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Century Gothic</vt:lpstr>
      <vt:lpstr>Wingdings 3</vt:lpstr>
      <vt:lpstr>Wisp</vt:lpstr>
      <vt:lpstr>Viet Nam Charity Trip</vt:lpstr>
      <vt:lpstr>Activities/Spending Summary</vt:lpstr>
      <vt:lpstr>Activities/Spending Summary – Cont.</vt:lpstr>
      <vt:lpstr>Huong Duong Orphanage Center – Binh Duong – 09/14/2022 – Raising Children all the way to College</vt:lpstr>
      <vt:lpstr>Huong Duong Orphanage Center – Binh Duong – 09/14/2022 – Lunch Time </vt:lpstr>
      <vt:lpstr>Huong Duong Orphanage Center – Binh Duong – 09/14/2022 – Enjoying Candies</vt:lpstr>
      <vt:lpstr>Huong Duong Orphanage Center – Binh Duong – 09/14/2022 – Donation Receipt</vt:lpstr>
      <vt:lpstr>Cataract Surgery Hospital – 09/15/2022 - Morning</vt:lpstr>
      <vt:lpstr>Cataract Surgery Hospital – 09/15/2022  – Patients waiting</vt:lpstr>
      <vt:lpstr>Cataract Surgery Hospital – 09/15/2022  – Dr. Man Nguyen in Action</vt:lpstr>
      <vt:lpstr>Cataract Surgery Hospital – 09/15/2022  – Look at the size of the cataract!</vt:lpstr>
      <vt:lpstr>Cataract Surgery Hospital – 09/15/2022  – Donation Receipt</vt:lpstr>
      <vt:lpstr>Cataract Surgery Hospital – 09/15/2022  – Donation Receipt (Su Co Phuc Duc)</vt:lpstr>
      <vt:lpstr>Te-Phan Orphanage Center  – 09/15/2022  – Evening - The kids were greeting us!</vt:lpstr>
      <vt:lpstr>Te-Phan Orphanage Center  – 09/15/2022 – Yummy Pizza Dinner w/the Kids</vt:lpstr>
      <vt:lpstr>Te-Phan Orphanage Center  – 09/15/2022  – Working hard to serve pizza </vt:lpstr>
      <vt:lpstr>Te-Phan Orphanage Center  – 09/15/2022  – The kids were so happy to see us!</vt:lpstr>
      <vt:lpstr>Te-Phan Orphanage Center  – 09/15/2022  – Donation Receipt</vt:lpstr>
      <vt:lpstr>Children Brain Tumor Hospital (110) – 09/19/2022 - Morning</vt:lpstr>
      <vt:lpstr>Children Brain Tumor Hospital (110) – 09/19/2022 – Handling out $$ and Candy</vt:lpstr>
      <vt:lpstr>Children Brain Tumor Hospital (110) – 09/19/2022</vt:lpstr>
      <vt:lpstr>Children Brain Tumor Hospital (110) – 09/19/2022</vt:lpstr>
      <vt:lpstr>Children Brain Tumor Hospital (110) – 09/19/2022</vt:lpstr>
      <vt:lpstr>Children Brain Tumor Hospital (110) – 09/19/2022 – Donation Receipt</vt:lpstr>
      <vt:lpstr>Lam Quang Temple – 10/19/2022 – Yummy Goodies for the Ladies (150)</vt:lpstr>
      <vt:lpstr>Lam Quang Temple – 10/19/2022 – Housing 140+ Homeless &amp; Famililess Ladies </vt:lpstr>
      <vt:lpstr>Lam Quang Temple – 10/19/2022 – This Quarter Is For Very Sick Ladies </vt:lpstr>
      <vt:lpstr>Lam Quang Temple – 10/19/2022 – With The Head of The Temple </vt:lpstr>
      <vt:lpstr>Lam Quang Temple – 10/19/2022 – Goodies Receipt </vt:lpstr>
      <vt:lpstr>Lam Quang Temple – 10/19/2022 – Donation Receipt </vt:lpstr>
      <vt:lpstr>Ky Quang Temple – 09/20/2022 - Housing 170 Children Ranging from New Born to 17 Years Old</vt:lpstr>
      <vt:lpstr>Ky Quang Temple –  09/20/2022 – Kids are having lunch</vt:lpstr>
      <vt:lpstr>Ky Quang Temple – 09/20/2022 – Infants with Autism</vt:lpstr>
      <vt:lpstr>Ky Quang Temple – 09/20/2022 – The Kids Were So Happy to Receive Candies</vt:lpstr>
      <vt:lpstr>Ky Quang Temple – 09/20/2022 – Caring For Infants With Autism</vt:lpstr>
      <vt:lpstr>Ky Quang Temple – 09/20/2022 – Donation Receipt</vt:lpstr>
      <vt:lpstr>Reading For The Blind – 09/19/2022 </vt:lpstr>
      <vt:lpstr>Reading For The Blind – 09/19/2022 – The New Director Has Implemented Many New Initiatives For The Organization </vt:lpstr>
      <vt:lpstr>Reading For The Blind – 09/19/2022 – A Typical Audio Studio – All Operated By Handicapped Workers </vt:lpstr>
      <vt:lpstr>Reading For The Blind – 09/19/2022 - Activities </vt:lpstr>
      <vt:lpstr>Reading For The Blind – 09/19/2022 – Donation Receipt </vt:lpstr>
      <vt:lpstr>Soc Trang Blind Village  – 09/21/2022 – 125 Families Gathering at Tinh Xa Ngoc Chau Nhu</vt:lpstr>
      <vt:lpstr>Soc Trang Blind Village  – 09/21/2022 – Head of Tinh Xa Giving Opening Speech</vt:lpstr>
      <vt:lpstr>Soc Trang Blind Village  – 09/21/2022 – 125 Families – Giving Out 600K &amp; Box Of Noodle Per Family</vt:lpstr>
      <vt:lpstr>Soc Trang Blind Village  – 09/21/2022 – 125 Families – Giving Out Gift To The Volunteers</vt:lpstr>
      <vt:lpstr>Soc Trang Blind Village  – 09/21/2022 – 125 Families – Donation Receipt</vt:lpstr>
      <vt:lpstr>Thank You for your continued support &amp; generosity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Charity Trip Report</dc:title>
  <dc:creator>My-Hanh Do</dc:creator>
  <cp:lastModifiedBy>My-Hanh Do</cp:lastModifiedBy>
  <cp:revision>196</cp:revision>
  <cp:lastPrinted>2020-02-20T02:16:00Z</cp:lastPrinted>
  <dcterms:created xsi:type="dcterms:W3CDTF">2016-03-17T22:42:10Z</dcterms:created>
  <dcterms:modified xsi:type="dcterms:W3CDTF">2023-01-01T04:07:52Z</dcterms:modified>
</cp:coreProperties>
</file>